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540" r:id="rId3"/>
    <p:sldId id="594" r:id="rId4"/>
    <p:sldId id="565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604" r:id="rId15"/>
    <p:sldId id="605" r:id="rId16"/>
    <p:sldId id="606" r:id="rId17"/>
    <p:sldId id="607" r:id="rId18"/>
    <p:sldId id="611" r:id="rId19"/>
    <p:sldId id="612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263007F-7F2B-4611-9165-940CAA0E3A5D}">
          <p14:sldIdLst>
            <p14:sldId id="256"/>
            <p14:sldId id="540"/>
            <p14:sldId id="594"/>
            <p14:sldId id="565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11"/>
            <p14:sldId id="612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173" autoAdjust="0"/>
  </p:normalViewPr>
  <p:slideViewPr>
    <p:cSldViewPr>
      <p:cViewPr varScale="1">
        <p:scale>
          <a:sx n="71" d="100"/>
          <a:sy n="71" d="100"/>
        </p:scale>
        <p:origin x="1056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9829A-6BEA-4081-80F1-1781354D31DE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A92F-9A2C-499F-BFBF-DD106A28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 smtClean="0"/>
              <a:t>1</a:t>
            </a:r>
            <a:r>
              <a:rPr lang="en-US" altLang="zh-CN" dirty="0" smtClean="0"/>
              <a:t>4</a:t>
            </a:r>
            <a:r>
              <a:rPr lang="en-US" dirty="0" smtClean="0"/>
              <a:t>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t="13525" r="29722" b="50410"/>
          <a:stretch/>
        </p:blipFill>
        <p:spPr bwMode="auto">
          <a:xfrm>
            <a:off x="251520" y="767739"/>
            <a:ext cx="8746761" cy="395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boundary value problem </a:t>
            </a:r>
            <a:r>
              <a:rPr lang="en-US" dirty="0"/>
              <a:t>solved in the above program can also be solved exactly with </a:t>
            </a:r>
            <a:r>
              <a:rPr lang="en-US" dirty="0" smtClean="0"/>
              <a:t>an analytical solution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= </a:t>
            </a:r>
            <a:r>
              <a:rPr lang="en-US" dirty="0" smtClean="0"/>
              <a:t>cos(</a:t>
            </a:r>
            <a:r>
              <a:rPr lang="el-GR" i="1" dirty="0" smtClean="0"/>
              <a:t>π</a:t>
            </a:r>
            <a:r>
              <a:rPr lang="en-US" i="1" dirty="0" smtClean="0"/>
              <a:t>x/</a:t>
            </a:r>
            <a:r>
              <a:rPr lang="en-US" dirty="0" smtClean="0"/>
              <a:t>2)+ </a:t>
            </a:r>
            <a:r>
              <a:rPr lang="en-US" dirty="0"/>
              <a:t>2 </a:t>
            </a:r>
            <a:r>
              <a:rPr lang="en-US" dirty="0" smtClean="0"/>
              <a:t>sin(</a:t>
            </a:r>
            <a:r>
              <a:rPr lang="el-GR" i="1" dirty="0" smtClean="0"/>
              <a:t>π</a:t>
            </a:r>
            <a:r>
              <a:rPr lang="en-US" i="1" dirty="0" smtClean="0"/>
              <a:t>x/</a:t>
            </a:r>
            <a:r>
              <a:rPr lang="en-US" dirty="0" smtClean="0"/>
              <a:t>2)− </a:t>
            </a:r>
            <a:r>
              <a:rPr lang="en-US" dirty="0"/>
              <a:t>1</a:t>
            </a:r>
            <a:r>
              <a:rPr lang="en-US" i="1" dirty="0" smtClean="0"/>
              <a:t>.</a:t>
            </a:r>
          </a:p>
          <a:p>
            <a:r>
              <a:rPr lang="en-US" dirty="0"/>
              <a:t>Note that the </a:t>
            </a:r>
            <a:r>
              <a:rPr lang="en-US" dirty="0" smtClean="0"/>
              <a:t>shooting method </a:t>
            </a:r>
            <a:r>
              <a:rPr lang="en-US" dirty="0"/>
              <a:t>provides a very accurate solution of the boundary-value problem. </a:t>
            </a:r>
            <a:endParaRPr lang="en-US" dirty="0" smtClean="0"/>
          </a:p>
          <a:p>
            <a:r>
              <a:rPr lang="en-US" dirty="0" smtClean="0"/>
              <a:t>It is also </a:t>
            </a:r>
            <a:r>
              <a:rPr lang="en-US" dirty="0"/>
              <a:t>a very general method for both the boundary-value and eigenvalue problems.</a:t>
            </a:r>
          </a:p>
        </p:txBody>
      </p:sp>
    </p:spTree>
    <p:extLst>
      <p:ext uri="{BB962C8B-B14F-4D97-AF65-F5344CB8AC3E}">
        <p14:creationId xmlns:p14="http://schemas.microsoft.com/office/powerpoint/2010/main" val="42881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Boundary-value problems with other types of boundary conditions can </a:t>
            </a:r>
            <a:r>
              <a:rPr lang="en-US" dirty="0" smtClean="0"/>
              <a:t>be solved </a:t>
            </a:r>
            <a:r>
              <a:rPr lang="en-US" dirty="0"/>
              <a:t>in a similar manner.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if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dirty="0"/>
              <a:t>0) = </a:t>
            </a:r>
            <a:r>
              <a:rPr lang="en-US" i="1" dirty="0"/>
              <a:t>v</a:t>
            </a:r>
            <a:r>
              <a:rPr lang="en-US" dirty="0"/>
              <a:t>0 and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/>
              <a:t>u</a:t>
            </a:r>
            <a:r>
              <a:rPr lang="en-US" dirty="0"/>
              <a:t>1 are given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we can make a guess of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α </a:t>
            </a:r>
            <a:r>
              <a:rPr lang="en-US" dirty="0"/>
              <a:t>and then integrate the equation set of </a:t>
            </a:r>
            <a:r>
              <a:rPr lang="en-US" i="1" dirty="0" smtClean="0"/>
              <a:t>y1</a:t>
            </a:r>
            <a:r>
              <a:rPr lang="en-US" sz="400" dirty="0" smtClean="0"/>
              <a:t>  </a:t>
            </a:r>
            <a:r>
              <a:rPr lang="en-US" dirty="0" smtClean="0"/>
              <a:t>and </a:t>
            </a:r>
            <a:r>
              <a:rPr lang="en-US" i="1" dirty="0" smtClean="0"/>
              <a:t>y2</a:t>
            </a:r>
            <a:r>
              <a:rPr lang="en-US" sz="800" dirty="0" smtClean="0"/>
              <a:t>   </a:t>
            </a:r>
            <a:r>
              <a:rPr lang="en-US" dirty="0" smtClean="0"/>
              <a:t>to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root to be sought is from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α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dirty="0" smtClean="0"/>
              <a:t>(1</a:t>
            </a:r>
            <a:r>
              <a:rPr lang="en-US" dirty="0"/>
              <a:t>) − </a:t>
            </a:r>
            <a:r>
              <a:rPr lang="en-US" i="1" dirty="0"/>
              <a:t>u</a:t>
            </a:r>
            <a:r>
              <a:rPr lang="en-US" dirty="0"/>
              <a:t>1 = 0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Here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i="1" dirty="0" smtClean="0"/>
              <a:t> </a:t>
            </a:r>
            <a:r>
              <a:rPr lang="el-GR" dirty="0" smtClean="0"/>
              <a:t>(1)</a:t>
            </a:r>
            <a:r>
              <a:rPr lang="en-US" dirty="0" smtClean="0"/>
              <a:t> is </a:t>
            </a:r>
            <a:r>
              <a:rPr lang="en-US" dirty="0"/>
              <a:t>the numerical result of the equation with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α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 smtClean="0"/>
              <a:t>v</a:t>
            </a:r>
            <a:r>
              <a:rPr lang="en-US" dirty="0" smtClean="0"/>
              <a:t>1 is </a:t>
            </a:r>
            <a:r>
              <a:rPr lang="en-US" dirty="0"/>
              <a:t>given, </a:t>
            </a:r>
            <a:r>
              <a:rPr lang="en-US" dirty="0" smtClean="0"/>
              <a:t>the equation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l-GR" i="1" dirty="0"/>
              <a:t>α</a:t>
            </a:r>
            <a:r>
              <a:rPr lang="el-GR" dirty="0"/>
              <a:t>) = </a:t>
            </a:r>
            <a:r>
              <a:rPr lang="en-US" i="1" dirty="0" smtClean="0"/>
              <a:t>u</a:t>
            </a:r>
            <a:r>
              <a:rPr lang="el-GR" i="1" baseline="-25000" dirty="0" smtClean="0"/>
              <a:t>α</a:t>
            </a:r>
            <a:r>
              <a:rPr lang="en-US" i="1" dirty="0" smtClean="0"/>
              <a:t>’</a:t>
            </a:r>
            <a:r>
              <a:rPr lang="en-US" dirty="0" smtClean="0"/>
              <a:t>(1</a:t>
            </a:r>
            <a:r>
              <a:rPr lang="en-US" dirty="0"/>
              <a:t>) − </a:t>
            </a:r>
            <a:r>
              <a:rPr lang="en-US" i="1" dirty="0" smtClean="0"/>
              <a:t>v1</a:t>
            </a:r>
            <a:r>
              <a:rPr lang="en-US" sz="800" dirty="0" smtClean="0"/>
              <a:t> </a:t>
            </a:r>
            <a:r>
              <a:rPr lang="en-US" dirty="0"/>
              <a:t>= 0 is </a:t>
            </a:r>
            <a:r>
              <a:rPr lang="en-US" dirty="0" smtClean="0"/>
              <a:t>solved.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45333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To </a:t>
            </a:r>
            <a:r>
              <a:rPr lang="en-US" dirty="0" smtClean="0"/>
              <a:t>apply </a:t>
            </a:r>
            <a:r>
              <a:rPr lang="en-US" dirty="0"/>
              <a:t>the shooting method to an eigenvalue problem, </a:t>
            </a:r>
            <a:endParaRPr lang="en-US" dirty="0" smtClean="0"/>
          </a:p>
          <a:p>
            <a:pPr lvl="1"/>
            <a:r>
              <a:rPr lang="en-US" dirty="0" smtClean="0"/>
              <a:t>the parameter to </a:t>
            </a:r>
            <a:r>
              <a:rPr lang="en-US" dirty="0"/>
              <a:t>be adjusted is no longer a parameter introduced but the eigenvalue of </a:t>
            </a:r>
            <a:r>
              <a:rPr lang="en-US" dirty="0" smtClean="0"/>
              <a:t>the problem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u</a:t>
            </a:r>
            <a:r>
              <a:rPr lang="en-US" dirty="0"/>
              <a:t>0 and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 smtClean="0"/>
              <a:t>u</a:t>
            </a:r>
            <a:r>
              <a:rPr lang="en-US" dirty="0" smtClean="0"/>
              <a:t>1,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integrate the </a:t>
            </a:r>
            <a:r>
              <a:rPr lang="en-US" dirty="0"/>
              <a:t>equation with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dirty="0"/>
              <a:t>0) = </a:t>
            </a:r>
            <a:r>
              <a:rPr lang="en-US" i="1" dirty="0"/>
              <a:t>α</a:t>
            </a:r>
            <a:r>
              <a:rPr lang="en-US" dirty="0"/>
              <a:t>, a small quantity.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we search for the root </a:t>
            </a:r>
            <a:r>
              <a:rPr lang="en-US" dirty="0" smtClean="0"/>
              <a:t>of </a:t>
            </a:r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λ</a:t>
            </a:r>
            <a:r>
              <a:rPr lang="en-US" dirty="0"/>
              <a:t>) =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λ</a:t>
            </a:r>
            <a:r>
              <a:rPr lang="en-US" dirty="0" smtClean="0"/>
              <a:t>(1</a:t>
            </a:r>
            <a:r>
              <a:rPr lang="en-US" dirty="0"/>
              <a:t>) − </a:t>
            </a:r>
            <a:r>
              <a:rPr lang="en-US" i="1" dirty="0"/>
              <a:t>u</a:t>
            </a:r>
            <a:r>
              <a:rPr lang="en-US" dirty="0"/>
              <a:t>1 = 0 by varying </a:t>
            </a:r>
            <a:r>
              <a:rPr lang="en-US" i="1" dirty="0"/>
              <a:t>λ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λ</a:t>
            </a:r>
            <a:r>
              <a:rPr lang="en-US" dirty="0"/>
              <a:t>) = 0 is satisfied, we obtain </a:t>
            </a:r>
            <a:r>
              <a:rPr lang="en-US" dirty="0" smtClean="0"/>
              <a:t>an approximate </a:t>
            </a:r>
            <a:r>
              <a:rPr lang="en-US" dirty="0"/>
              <a:t>eigenvalue </a:t>
            </a:r>
            <a:r>
              <a:rPr lang="en-US" i="1" dirty="0"/>
              <a:t>λ </a:t>
            </a:r>
            <a:r>
              <a:rPr lang="en-US" dirty="0"/>
              <a:t>and the corresponding eigenstate from the </a:t>
            </a:r>
            <a:r>
              <a:rPr lang="en-US" dirty="0" smtClean="0"/>
              <a:t>normalized solution </a:t>
            </a:r>
            <a:r>
              <a:rPr lang="en-US" dirty="0"/>
              <a:t>of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λ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introduced parameter </a:t>
            </a:r>
            <a:r>
              <a:rPr lang="en-US" i="1" dirty="0"/>
              <a:t>α </a:t>
            </a:r>
            <a:r>
              <a:rPr lang="en-US" dirty="0"/>
              <a:t>is not relevant here,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it </a:t>
            </a:r>
            <a:r>
              <a:rPr lang="en-US" dirty="0" smtClean="0"/>
              <a:t>will be </a:t>
            </a:r>
            <a:r>
              <a:rPr lang="en-US" dirty="0"/>
              <a:t>automatically modified to be the first-order derivative when the solution </a:t>
            </a:r>
            <a:r>
              <a:rPr lang="en-US" dirty="0" smtClean="0"/>
              <a:t>is normalized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other words, we can choose the first-order derivative at the </a:t>
            </a:r>
            <a:r>
              <a:rPr lang="en-US" dirty="0" smtClean="0"/>
              <a:t>boundary arbitrarily </a:t>
            </a:r>
            <a:r>
              <a:rPr lang="en-US" dirty="0"/>
              <a:t>and it will be adjusted to an appropriate value when the </a:t>
            </a:r>
            <a:r>
              <a:rPr lang="en-US" dirty="0" smtClean="0"/>
              <a:t>solutions are </a:t>
            </a:r>
            <a:r>
              <a:rPr lang="en-US" dirty="0"/>
              <a:t>made orthonormal. </a:t>
            </a:r>
          </a:p>
        </p:txBody>
      </p:sp>
    </p:spTree>
    <p:extLst>
      <p:ext uri="{BB962C8B-B14F-4D97-AF65-F5344CB8AC3E}">
        <p14:creationId xmlns:p14="http://schemas.microsoft.com/office/powerpoint/2010/main" val="7000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Linear </a:t>
            </a:r>
            <a:r>
              <a:rPr lang="en-US" b="1" dirty="0" smtClean="0"/>
              <a:t>equations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eigenvalue or boundary-value problems are in the </a:t>
            </a:r>
            <a:r>
              <a:rPr lang="en-US" dirty="0" smtClean="0"/>
              <a:t>form of </a:t>
            </a:r>
            <a:r>
              <a:rPr lang="en-US" dirty="0"/>
              <a:t>linear </a:t>
            </a:r>
            <a:r>
              <a:rPr lang="en-US" dirty="0" smtClean="0"/>
              <a:t>equations</a:t>
            </a:r>
          </a:p>
          <a:p>
            <a:pPr lvl="1"/>
            <a:r>
              <a:rPr lang="en-US" i="1" dirty="0"/>
              <a:t>u</a:t>
            </a:r>
            <a:r>
              <a:rPr lang="en-US" i="1" dirty="0" smtClean="0"/>
              <a:t>’’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u’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u </a:t>
            </a:r>
            <a:r>
              <a:rPr lang="en-US" dirty="0"/>
              <a:t>=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functions of 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r>
              <a:rPr lang="en-US" dirty="0"/>
              <a:t>Assume that the boundary </a:t>
            </a:r>
            <a:r>
              <a:rPr lang="en-US" dirty="0" smtClean="0"/>
              <a:t>conditions are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 smtClean="0"/>
              <a:t>u0</a:t>
            </a:r>
            <a:r>
              <a:rPr lang="en-US" sz="800" dirty="0" smtClean="0"/>
              <a:t> </a:t>
            </a:r>
            <a:r>
              <a:rPr lang="en-US" dirty="0"/>
              <a:t>and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 smtClean="0"/>
              <a:t>u1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all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are smooth, </a:t>
            </a:r>
            <a:r>
              <a:rPr lang="en-US" dirty="0" smtClean="0"/>
              <a:t>we can </a:t>
            </a:r>
            <a:r>
              <a:rPr lang="en-US" dirty="0"/>
              <a:t>solve the equation with the shooting </a:t>
            </a:r>
            <a:r>
              <a:rPr lang="en-US" dirty="0" smtClean="0"/>
              <a:t>method.</a:t>
            </a:r>
          </a:p>
          <a:p>
            <a:pPr lvl="1"/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 extensive search for the parameter </a:t>
            </a:r>
            <a:r>
              <a:rPr lang="en-US" i="1" dirty="0"/>
              <a:t>α </a:t>
            </a:r>
            <a:r>
              <a:rPr lang="en-US" dirty="0" smtClean="0"/>
              <a:t>from </a:t>
            </a:r>
            <a:r>
              <a:rPr lang="en-US" i="1" dirty="0" smtClean="0"/>
              <a:t>f </a:t>
            </a:r>
            <a:r>
              <a:rPr lang="en-US" dirty="0"/>
              <a:t>(</a:t>
            </a:r>
            <a:r>
              <a:rPr lang="en-US" i="1" dirty="0"/>
              <a:t>α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dirty="0" smtClean="0"/>
              <a:t>(1</a:t>
            </a:r>
            <a:r>
              <a:rPr lang="en-US" dirty="0"/>
              <a:t>) − </a:t>
            </a:r>
            <a:r>
              <a:rPr lang="en-US" i="1" dirty="0"/>
              <a:t>u</a:t>
            </a:r>
            <a:r>
              <a:rPr lang="en-US" dirty="0"/>
              <a:t>1 = 0 is unnecessary in this </a:t>
            </a:r>
            <a:r>
              <a:rPr lang="en-US" dirty="0" smtClean="0"/>
              <a:t>case</a:t>
            </a:r>
          </a:p>
          <a:p>
            <a:pPr lvl="1"/>
            <a:r>
              <a:rPr lang="en-US" dirty="0"/>
              <a:t>because of the principle </a:t>
            </a:r>
            <a:r>
              <a:rPr lang="en-US" dirty="0" smtClean="0"/>
              <a:t>of superposition </a:t>
            </a:r>
            <a:r>
              <a:rPr lang="en-US" dirty="0"/>
              <a:t>of linear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/>
              <a:t>any linear combination of the solutions is </a:t>
            </a:r>
            <a:r>
              <a:rPr lang="en-US" dirty="0" smtClean="0"/>
              <a:t>also a </a:t>
            </a:r>
            <a:r>
              <a:rPr lang="en-US" dirty="0"/>
              <a:t>solution of the </a:t>
            </a:r>
            <a:r>
              <a:rPr lang="en-US" dirty="0" smtClean="0"/>
              <a:t>equation</a:t>
            </a:r>
          </a:p>
          <a:p>
            <a:r>
              <a:rPr lang="en-US" dirty="0"/>
              <a:t>We need only two trial solutions </a:t>
            </a:r>
            <a:r>
              <a:rPr lang="en-US" i="1" dirty="0"/>
              <a:t>u</a:t>
            </a:r>
            <a:r>
              <a:rPr lang="en-US" sz="1700" i="1" dirty="0"/>
              <a:t>α</a:t>
            </a:r>
            <a:r>
              <a:rPr lang="en-US" sz="1700" dirty="0"/>
              <a:t>0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u</a:t>
            </a:r>
            <a:r>
              <a:rPr lang="en-US" sz="1700" i="1" dirty="0"/>
              <a:t>α</a:t>
            </a:r>
            <a:r>
              <a:rPr lang="en-US" sz="1700" dirty="0"/>
              <a:t>1</a:t>
            </a:r>
            <a:r>
              <a:rPr lang="en-US" sz="8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α</a:t>
            </a:r>
            <a:r>
              <a:rPr lang="en-US" sz="1300" dirty="0"/>
              <a:t>0 </a:t>
            </a:r>
            <a:r>
              <a:rPr lang="en-US" dirty="0"/>
              <a:t>and </a:t>
            </a:r>
            <a:r>
              <a:rPr lang="en-US" i="1" dirty="0"/>
              <a:t>α</a:t>
            </a:r>
            <a:r>
              <a:rPr lang="en-US" sz="1300" dirty="0"/>
              <a:t>1</a:t>
            </a:r>
            <a:r>
              <a:rPr lang="en-US" sz="400" dirty="0"/>
              <a:t> </a:t>
            </a:r>
            <a:r>
              <a:rPr lang="en-US" dirty="0"/>
              <a:t>are two different parameters.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correct solution of the </a:t>
            </a:r>
            <a:r>
              <a:rPr lang="en-US" dirty="0" smtClean="0"/>
              <a:t>equation is </a:t>
            </a:r>
            <a:r>
              <a:rPr lang="en-US" dirty="0"/>
              <a:t>given by</a:t>
            </a:r>
          </a:p>
          <a:p>
            <a:r>
              <a:rPr lang="pl-PL" i="1" dirty="0"/>
              <a:t>u</a:t>
            </a:r>
            <a:r>
              <a:rPr lang="pl-PL" dirty="0"/>
              <a:t>(</a:t>
            </a:r>
            <a:r>
              <a:rPr lang="pl-PL" i="1" dirty="0"/>
              <a:t>x</a:t>
            </a:r>
            <a:r>
              <a:rPr lang="pl-PL" dirty="0"/>
              <a:t>) = </a:t>
            </a:r>
            <a:r>
              <a:rPr lang="pl-PL" i="1" dirty="0"/>
              <a:t>au</a:t>
            </a:r>
            <a:r>
              <a:rPr lang="pl-PL" sz="1700" i="1" dirty="0"/>
              <a:t>α</a:t>
            </a:r>
            <a:r>
              <a:rPr lang="pl-PL" sz="1700" dirty="0"/>
              <a:t>0</a:t>
            </a:r>
            <a:r>
              <a:rPr lang="pl-PL" sz="800" dirty="0"/>
              <a:t> </a:t>
            </a:r>
            <a:r>
              <a:rPr lang="pl-PL" dirty="0"/>
              <a:t>(</a:t>
            </a:r>
            <a:r>
              <a:rPr lang="pl-PL" i="1" dirty="0"/>
              <a:t>x</a:t>
            </a:r>
            <a:r>
              <a:rPr lang="pl-PL" dirty="0"/>
              <a:t>) + </a:t>
            </a:r>
            <a:r>
              <a:rPr lang="pl-PL" i="1" dirty="0"/>
              <a:t>bu</a:t>
            </a:r>
            <a:r>
              <a:rPr lang="pl-PL" sz="1700" i="1" dirty="0"/>
              <a:t>α</a:t>
            </a:r>
            <a:r>
              <a:rPr lang="pl-PL" sz="1700" dirty="0"/>
              <a:t>1</a:t>
            </a:r>
            <a:r>
              <a:rPr lang="pl-PL" sz="800" dirty="0"/>
              <a:t> </a:t>
            </a:r>
            <a:r>
              <a:rPr lang="pl-PL" dirty="0"/>
              <a:t>(</a:t>
            </a:r>
            <a:r>
              <a:rPr lang="pl-PL" i="1" dirty="0"/>
              <a:t>x</a:t>
            </a:r>
            <a:r>
              <a:rPr lang="pl-PL" dirty="0" smtClean="0"/>
              <a:t>)</a:t>
            </a:r>
            <a:r>
              <a:rPr lang="pl-PL" i="1" dirty="0" smtClean="0"/>
              <a:t>,</a:t>
            </a:r>
            <a:endParaRPr lang="en-US" i="1" dirty="0" smtClean="0"/>
          </a:p>
          <a:p>
            <a:r>
              <a:rPr lang="en-US" dirty="0"/>
              <a:t>where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are determined from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u</a:t>
            </a:r>
            <a:r>
              <a:rPr lang="en-US" dirty="0"/>
              <a:t>0 and </a:t>
            </a:r>
            <a:r>
              <a:rPr lang="en-US" i="1" dirty="0"/>
              <a:t>u</a:t>
            </a:r>
            <a:r>
              <a:rPr lang="en-US" dirty="0"/>
              <a:t>(1) = </a:t>
            </a:r>
            <a:r>
              <a:rPr lang="en-US" i="1" dirty="0"/>
              <a:t>u</a:t>
            </a:r>
            <a:r>
              <a:rPr lang="en-US" dirty="0"/>
              <a:t>1. Note that </a:t>
            </a:r>
            <a:r>
              <a:rPr lang="en-US" i="1" dirty="0"/>
              <a:t>u</a:t>
            </a:r>
            <a:r>
              <a:rPr lang="en-US" sz="2300" i="1" dirty="0"/>
              <a:t>α</a:t>
            </a:r>
            <a:r>
              <a:rPr lang="en-US" sz="2300" dirty="0"/>
              <a:t>0</a:t>
            </a:r>
            <a:r>
              <a:rPr lang="en-US" dirty="0"/>
              <a:t> (0) </a:t>
            </a:r>
            <a:r>
              <a:rPr lang="en-US" dirty="0" smtClean="0"/>
              <a:t>=</a:t>
            </a:r>
            <a:r>
              <a:rPr lang="en-US" i="1" dirty="0" smtClean="0"/>
              <a:t>u</a:t>
            </a:r>
            <a:r>
              <a:rPr lang="el-GR" sz="2300" i="1" dirty="0"/>
              <a:t>α</a:t>
            </a:r>
            <a:r>
              <a:rPr lang="el-GR" sz="2300" dirty="0"/>
              <a:t>1</a:t>
            </a:r>
            <a:r>
              <a:rPr lang="el-GR" dirty="0"/>
              <a:t> (0) = </a:t>
            </a:r>
            <a:r>
              <a:rPr lang="en-US" i="1" dirty="0"/>
              <a:t>u</a:t>
            </a:r>
            <a:r>
              <a:rPr lang="en-US" dirty="0"/>
              <a:t>(0) = </a:t>
            </a:r>
            <a:r>
              <a:rPr lang="en-US" i="1" dirty="0"/>
              <a:t>u</a:t>
            </a:r>
            <a:r>
              <a:rPr lang="en-US" dirty="0"/>
              <a:t>0. </a:t>
            </a:r>
          </a:p>
          <a:p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 </a:t>
            </a:r>
            <a:r>
              <a:rPr lang="en-US" dirty="0"/>
              <a:t>= 1</a:t>
            </a:r>
            <a:r>
              <a:rPr lang="en-US" i="1" dirty="0"/>
              <a:t>, </a:t>
            </a:r>
            <a:endParaRPr lang="en-US" dirty="0"/>
          </a:p>
          <a:p>
            <a:r>
              <a:rPr lang="pl-PL" i="1" dirty="0"/>
              <a:t>u</a:t>
            </a:r>
            <a:r>
              <a:rPr lang="pl-PL" i="1" baseline="-25000" dirty="0"/>
              <a:t>α</a:t>
            </a:r>
            <a:r>
              <a:rPr lang="pl-PL" baseline="-25000" dirty="0"/>
              <a:t>0</a:t>
            </a:r>
            <a:r>
              <a:rPr lang="pl-PL" dirty="0"/>
              <a:t> (1)</a:t>
            </a:r>
            <a:r>
              <a:rPr lang="pl-PL" i="1" dirty="0"/>
              <a:t>a </a:t>
            </a:r>
            <a:r>
              <a:rPr lang="pl-PL" dirty="0"/>
              <a:t>+ </a:t>
            </a:r>
            <a:r>
              <a:rPr lang="pl-PL" i="1" dirty="0"/>
              <a:t>u</a:t>
            </a:r>
            <a:r>
              <a:rPr lang="pl-PL" i="1" baseline="-25000" dirty="0"/>
              <a:t>α</a:t>
            </a:r>
            <a:r>
              <a:rPr lang="pl-PL" baseline="-25000" dirty="0"/>
              <a:t>1</a:t>
            </a:r>
            <a:r>
              <a:rPr lang="pl-PL" dirty="0"/>
              <a:t> (1)</a:t>
            </a:r>
            <a:r>
              <a:rPr lang="pl-PL" i="1" dirty="0"/>
              <a:t>b </a:t>
            </a:r>
            <a:r>
              <a:rPr lang="pl-PL" dirty="0"/>
              <a:t>= </a:t>
            </a:r>
            <a:r>
              <a:rPr lang="pl-PL" i="1" dirty="0"/>
              <a:t>u</a:t>
            </a:r>
            <a:r>
              <a:rPr lang="pl-PL" dirty="0"/>
              <a:t>1</a:t>
            </a:r>
            <a:r>
              <a:rPr lang="pl-PL" i="1" dirty="0"/>
              <a:t>,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1" t="62649" r="44868" b="25049"/>
          <a:stretch/>
        </p:blipFill>
        <p:spPr bwMode="auto">
          <a:xfrm>
            <a:off x="1115616" y="2276872"/>
            <a:ext cx="5823071" cy="23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4888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An example of solving the boundary-value problem of</a:t>
            </a:r>
          </a:p>
          <a:p>
            <a:r>
              <a:rPr lang="en-US" b="1" dirty="0"/>
              <a:t>// a linear equation via the </a:t>
            </a:r>
            <a:r>
              <a:rPr lang="en-US" b="1" dirty="0" err="1"/>
              <a:t>Runge-Kutta</a:t>
            </a:r>
            <a:r>
              <a:rPr lang="en-US" b="1" dirty="0"/>
              <a:t> method.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</a:t>
            </a:r>
            <a:r>
              <a:rPr lang="en-US" b="1" dirty="0" err="1"/>
              <a:t>LinearDEq</a:t>
            </a:r>
            <a:r>
              <a:rPr lang="en-US" b="1" dirty="0"/>
              <a:t> {</a:t>
            </a:r>
          </a:p>
          <a:p>
            <a:r>
              <a:rPr lang="en-US" b="1" dirty="0"/>
              <a:t>static final </a:t>
            </a:r>
            <a:r>
              <a:rPr lang="en-US" b="1" dirty="0" err="1"/>
              <a:t>int</a:t>
            </a:r>
            <a:r>
              <a:rPr lang="en-US" b="1" dirty="0"/>
              <a:t> n = 100, m = 5;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double y1[] = new double [n+1];</a:t>
            </a:r>
          </a:p>
          <a:p>
            <a:r>
              <a:rPr lang="en-US" b="1" dirty="0"/>
              <a:t>double y2[] = new double [n+1];</a:t>
            </a:r>
          </a:p>
          <a:p>
            <a:r>
              <a:rPr lang="en-US" b="1" dirty="0"/>
              <a:t>double y[] = new double [2];</a:t>
            </a:r>
          </a:p>
          <a:p>
            <a:r>
              <a:rPr lang="en-US" b="1" dirty="0"/>
              <a:t>double h = 1.0/n;</a:t>
            </a:r>
          </a:p>
          <a:p>
            <a:r>
              <a:rPr lang="en-US" b="1" dirty="0"/>
              <a:t>// Find the 1st solution via the </a:t>
            </a:r>
            <a:r>
              <a:rPr lang="en-US" b="1" dirty="0" err="1"/>
              <a:t>Runge-Kutta</a:t>
            </a:r>
            <a:r>
              <a:rPr lang="en-US" b="1" dirty="0"/>
              <a:t> method</a:t>
            </a:r>
          </a:p>
          <a:p>
            <a:r>
              <a:rPr lang="en-US" b="1" dirty="0"/>
              <a:t>y[1] = 1;</a:t>
            </a:r>
          </a:p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double x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y = </a:t>
            </a:r>
            <a:r>
              <a:rPr lang="en-US" b="1" dirty="0" err="1"/>
              <a:t>rungeKutta</a:t>
            </a:r>
            <a:r>
              <a:rPr lang="en-US" b="1" dirty="0"/>
              <a:t>(y, x, h);</a:t>
            </a:r>
          </a:p>
          <a:p>
            <a:r>
              <a:rPr lang="en-US" b="1" dirty="0"/>
              <a:t>y1[i+1] = y[0];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Find the 2nd solution via the </a:t>
            </a:r>
            <a:r>
              <a:rPr lang="en-US" b="1" dirty="0" err="1"/>
              <a:t>Runge-Kutta</a:t>
            </a:r>
            <a:r>
              <a:rPr lang="en-US" b="1" dirty="0"/>
              <a:t> method</a:t>
            </a:r>
          </a:p>
          <a:p>
            <a:r>
              <a:rPr lang="en-US" b="1" dirty="0"/>
              <a:t>y[0] = 0;</a:t>
            </a:r>
          </a:p>
          <a:p>
            <a:r>
              <a:rPr lang="en-US" b="1" dirty="0"/>
              <a:t>y[1] = 2</a:t>
            </a:r>
            <a:r>
              <a:rPr lang="en-US" b="1" dirty="0" smtClean="0"/>
              <a:t>;</a:t>
            </a:r>
            <a:endParaRPr lang="en-US" b="1" dirty="0"/>
          </a:p>
        </p:txBody>
      </p:sp>
      <p:sp>
        <p:nvSpPr>
          <p:cNvPr id="5" name="矩形 4"/>
          <p:cNvSpPr/>
          <p:nvPr/>
        </p:nvSpPr>
        <p:spPr>
          <a:xfrm>
            <a:off x="4564743" y="47667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b="1" dirty="0"/>
              <a:t>for (int i=0; i&lt;n; ++i) {</a:t>
            </a:r>
          </a:p>
          <a:p>
            <a:r>
              <a:rPr lang="en-US" b="1" dirty="0"/>
              <a:t>double x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y = </a:t>
            </a:r>
            <a:r>
              <a:rPr lang="en-US" b="1" dirty="0" err="1"/>
              <a:t>rungeKutta</a:t>
            </a:r>
            <a:r>
              <a:rPr lang="en-US" b="1" dirty="0"/>
              <a:t>(y, x, h);</a:t>
            </a:r>
          </a:p>
          <a:p>
            <a:r>
              <a:rPr lang="en-US" b="1" dirty="0"/>
              <a:t>y2[i+1] = y[0];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Superpose the two solutions found</a:t>
            </a:r>
          </a:p>
          <a:p>
            <a:r>
              <a:rPr lang="en-US" b="1" dirty="0"/>
              <a:t>double a = (y2[n]-1)/(y2[n]-y1[n]);</a:t>
            </a:r>
          </a:p>
          <a:p>
            <a:r>
              <a:rPr lang="es-ES" b="1" dirty="0" err="1"/>
              <a:t>double</a:t>
            </a:r>
            <a:r>
              <a:rPr lang="es-ES" b="1" dirty="0"/>
              <a:t> b = (1-y1[n])/(y2[n]-y1[n]);</a:t>
            </a:r>
          </a:p>
          <a:p>
            <a:r>
              <a:rPr lang="nn-NO" b="1" dirty="0"/>
              <a:t>for (int i=0; i&lt;=n; ++i)</a:t>
            </a:r>
          </a:p>
          <a:p>
            <a:r>
              <a:rPr lang="en-US" b="1" dirty="0"/>
              <a:t>y1[</a:t>
            </a:r>
            <a:r>
              <a:rPr lang="en-US" b="1" dirty="0" err="1"/>
              <a:t>i</a:t>
            </a:r>
            <a:r>
              <a:rPr lang="en-US" b="1" dirty="0"/>
              <a:t>] = a*y1[</a:t>
            </a:r>
            <a:r>
              <a:rPr lang="en-US" b="1" dirty="0" err="1"/>
              <a:t>i</a:t>
            </a:r>
            <a:r>
              <a:rPr lang="en-US" b="1" dirty="0"/>
              <a:t>]+b*y2[</a:t>
            </a:r>
            <a:r>
              <a:rPr lang="en-US" b="1" dirty="0" err="1"/>
              <a:t>i</a:t>
            </a:r>
            <a:r>
              <a:rPr lang="en-US" b="1" dirty="0"/>
              <a:t>];</a:t>
            </a:r>
          </a:p>
          <a:p>
            <a:r>
              <a:rPr lang="en-US" b="1" dirty="0"/>
              <a:t>// Output the result in every m points</a:t>
            </a:r>
          </a:p>
          <a:p>
            <a:r>
              <a:rPr lang="nn-NO" b="1" dirty="0"/>
              <a:t>for (int i=0; i&lt;=n; i+=m)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(y1[</a:t>
            </a:r>
            <a:r>
              <a:rPr lang="en-US" b="1" dirty="0" err="1"/>
              <a:t>i</a:t>
            </a:r>
            <a:r>
              <a:rPr lang="en-US" b="1" dirty="0"/>
              <a:t>]);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double[] </a:t>
            </a:r>
            <a:r>
              <a:rPr lang="en-US" b="1" dirty="0" err="1"/>
              <a:t>rungeKutta</a:t>
            </a:r>
            <a:r>
              <a:rPr lang="en-US" b="1" dirty="0"/>
              <a:t>(double y[],</a:t>
            </a:r>
          </a:p>
          <a:p>
            <a:r>
              <a:rPr lang="en-US" b="1" dirty="0"/>
              <a:t>double t, double </a:t>
            </a:r>
            <a:r>
              <a:rPr lang="en-US" b="1" dirty="0" err="1"/>
              <a:t>dt</a:t>
            </a:r>
            <a:r>
              <a:rPr lang="en-US" b="1" dirty="0"/>
              <a:t>) {...}</a:t>
            </a:r>
          </a:p>
          <a:p>
            <a:r>
              <a:rPr lang="fr-FR" b="1" dirty="0"/>
              <a:t>public </a:t>
            </a:r>
            <a:r>
              <a:rPr lang="fr-FR" b="1" dirty="0" err="1"/>
              <a:t>static</a:t>
            </a:r>
            <a:r>
              <a:rPr lang="fr-FR" b="1" dirty="0"/>
              <a:t> double[] g(double y[], double t) {...}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Partial differential equations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Partial differential equations in </a:t>
            </a:r>
            <a:r>
              <a:rPr lang="en-US" b="1" dirty="0" smtClean="0"/>
              <a:t>physics</a:t>
            </a:r>
          </a:p>
          <a:p>
            <a:r>
              <a:rPr lang="en-US" dirty="0"/>
              <a:t>In this chapter, we discuss numerical schemes for solving partial </a:t>
            </a:r>
            <a:r>
              <a:rPr lang="en-US" dirty="0" smtClean="0"/>
              <a:t>differential equations.</a:t>
            </a:r>
          </a:p>
          <a:p>
            <a:r>
              <a:rPr lang="en-US" dirty="0" smtClean="0"/>
              <a:t>Several </a:t>
            </a:r>
            <a:r>
              <a:rPr lang="en-US" dirty="0"/>
              <a:t>types of partial differential equations in physics.</a:t>
            </a:r>
          </a:p>
          <a:p>
            <a:pPr lvl="1"/>
            <a:r>
              <a:rPr lang="en-US" dirty="0"/>
              <a:t>The Poisson </a:t>
            </a:r>
            <a:r>
              <a:rPr lang="en-US" dirty="0" smtClean="0"/>
              <a:t>equation:</a:t>
            </a:r>
            <a:r>
              <a:rPr lang="el-GR" dirty="0" smtClean="0"/>
              <a:t>∇</a:t>
            </a:r>
            <a:r>
              <a:rPr lang="en-US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Φ</a:t>
            </a:r>
            <a:r>
              <a:rPr lang="el-GR" dirty="0" smtClean="0"/>
              <a:t>(</a:t>
            </a:r>
            <a:r>
              <a:rPr lang="en-US" b="1" dirty="0"/>
              <a:t>r</a:t>
            </a:r>
            <a:r>
              <a:rPr lang="en-US" dirty="0"/>
              <a:t>) = −</a:t>
            </a:r>
            <a:r>
              <a:rPr lang="el-GR" i="1" dirty="0"/>
              <a:t>ρ</a:t>
            </a:r>
            <a:r>
              <a:rPr lang="el-GR" dirty="0"/>
              <a:t>(</a:t>
            </a:r>
            <a:r>
              <a:rPr lang="en-US" b="1" dirty="0"/>
              <a:t>r</a:t>
            </a:r>
            <a:r>
              <a:rPr lang="en-US" dirty="0" smtClean="0"/>
              <a:t>)</a:t>
            </a:r>
            <a:r>
              <a:rPr lang="en-US" i="1" dirty="0" smtClean="0"/>
              <a:t>/</a:t>
            </a:r>
            <a:r>
              <a:rPr lang="el-GR" i="1" dirty="0" smtClean="0"/>
              <a:t>ε</a:t>
            </a:r>
            <a:endParaRPr lang="en-US" sz="400" dirty="0"/>
          </a:p>
          <a:p>
            <a:pPr lvl="1"/>
            <a:r>
              <a:rPr lang="en-US" dirty="0"/>
              <a:t>for the electrostatic potential </a:t>
            </a:r>
            <a:r>
              <a:rPr lang="el-GR" i="1" dirty="0"/>
              <a:t>Φ 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/>
              <a:t>) at the </a:t>
            </a:r>
            <a:r>
              <a:rPr lang="en-US" dirty="0" smtClean="0"/>
              <a:t>position </a:t>
            </a:r>
            <a:r>
              <a:rPr lang="en-US" b="1" dirty="0"/>
              <a:t>r </a:t>
            </a:r>
            <a:r>
              <a:rPr lang="en-US" dirty="0"/>
              <a:t>under the given charge </a:t>
            </a:r>
            <a:r>
              <a:rPr lang="en-US" dirty="0" smtClean="0"/>
              <a:t>distribution </a:t>
            </a:r>
            <a:r>
              <a:rPr lang="en-US" i="1" dirty="0" smtClean="0"/>
              <a:t>ρ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/>
              <a:t>) is a typical elliptic equation.</a:t>
            </a:r>
          </a:p>
        </p:txBody>
      </p:sp>
    </p:spTree>
    <p:extLst>
      <p:ext uri="{BB962C8B-B14F-4D97-AF65-F5344CB8AC3E}">
        <p14:creationId xmlns:p14="http://schemas.microsoft.com/office/powerpoint/2010/main" val="3947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diffusion </a:t>
            </a:r>
            <a:r>
              <a:rPr lang="en-US" dirty="0" smtClean="0"/>
              <a:t>equation </a:t>
            </a:r>
          </a:p>
          <a:p>
            <a:r>
              <a:rPr lang="en-US" i="1" dirty="0" smtClean="0"/>
              <a:t>∂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 smtClean="0"/>
              <a:t>)/</a:t>
            </a:r>
            <a:r>
              <a:rPr lang="en-US" i="1" dirty="0" smtClean="0"/>
              <a:t>∂t</a:t>
            </a:r>
            <a:r>
              <a:rPr lang="pt-BR" dirty="0" smtClean="0"/>
              <a:t>−</a:t>
            </a:r>
            <a:r>
              <a:rPr lang="pt-BR" b="1" i="1" dirty="0" smtClean="0"/>
              <a:t>∇</a:t>
            </a:r>
            <a:r>
              <a:rPr lang="pt-BR" dirty="0"/>
              <a:t>· </a:t>
            </a:r>
            <a:r>
              <a:rPr lang="pt-BR" dirty="0" smtClean="0"/>
              <a:t>[</a:t>
            </a:r>
            <a:r>
              <a:rPr lang="pt-BR" i="1" dirty="0" smtClean="0"/>
              <a:t>D</a:t>
            </a:r>
            <a:r>
              <a:rPr lang="pt-BR" dirty="0" smtClean="0"/>
              <a:t>(</a:t>
            </a:r>
            <a:r>
              <a:rPr lang="pt-BR" b="1" dirty="0" smtClean="0"/>
              <a:t>r</a:t>
            </a:r>
            <a:r>
              <a:rPr lang="pt-BR" dirty="0"/>
              <a:t>)</a:t>
            </a:r>
            <a:r>
              <a:rPr lang="pt-BR" b="1" i="1" dirty="0"/>
              <a:t>∇</a:t>
            </a:r>
            <a:r>
              <a:rPr lang="pt-BR" i="1" dirty="0"/>
              <a:t>n</a:t>
            </a:r>
            <a:r>
              <a:rPr lang="pt-BR" dirty="0"/>
              <a:t>(</a:t>
            </a:r>
            <a:r>
              <a:rPr lang="pt-BR" b="1" dirty="0"/>
              <a:t>r</a:t>
            </a:r>
            <a:r>
              <a:rPr lang="pt-BR" i="1" dirty="0"/>
              <a:t>, t</a:t>
            </a:r>
            <a:r>
              <a:rPr lang="pt-BR" dirty="0" smtClean="0"/>
              <a:t>)] </a:t>
            </a:r>
            <a:r>
              <a:rPr lang="pt-BR" dirty="0"/>
              <a:t>= </a:t>
            </a:r>
            <a:r>
              <a:rPr lang="pt-BR" i="1" dirty="0"/>
              <a:t>S</a:t>
            </a:r>
            <a:r>
              <a:rPr lang="pt-BR" dirty="0"/>
              <a:t>(</a:t>
            </a:r>
            <a:r>
              <a:rPr lang="pt-BR" b="1" dirty="0"/>
              <a:t>r</a:t>
            </a:r>
            <a:r>
              <a:rPr lang="pt-BR" i="1" dirty="0"/>
              <a:t>, t</a:t>
            </a:r>
            <a:r>
              <a:rPr lang="pt-BR" dirty="0" smtClean="0"/>
              <a:t>)</a:t>
            </a:r>
          </a:p>
          <a:p>
            <a:r>
              <a:rPr lang="en-US" dirty="0"/>
              <a:t>for the concentration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at the position </a:t>
            </a:r>
            <a:r>
              <a:rPr lang="en-US" b="1" dirty="0"/>
              <a:t>r </a:t>
            </a:r>
            <a:r>
              <a:rPr lang="en-US" dirty="0"/>
              <a:t>and time </a:t>
            </a:r>
            <a:r>
              <a:rPr lang="en-US" i="1" dirty="0"/>
              <a:t>t </a:t>
            </a:r>
            <a:r>
              <a:rPr lang="en-US" dirty="0"/>
              <a:t>under the given </a:t>
            </a:r>
            <a:r>
              <a:rPr lang="en-US" dirty="0" smtClean="0"/>
              <a:t>source </a:t>
            </a:r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i="1" dirty="0"/>
              <a:t>, t</a:t>
            </a:r>
            <a:r>
              <a:rPr lang="en-US" dirty="0"/>
              <a:t>) is a typical parabolic equation. Here </a:t>
            </a:r>
            <a:r>
              <a:rPr lang="en-US" i="1" dirty="0"/>
              <a:t>D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the diffusion coefficient </a:t>
            </a:r>
            <a:r>
              <a:rPr lang="en-US" dirty="0" smtClean="0"/>
              <a:t>at the </a:t>
            </a:r>
            <a:r>
              <a:rPr lang="en-US" dirty="0"/>
              <a:t>position </a:t>
            </a:r>
            <a:r>
              <a:rPr lang="en-US" b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2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shooting method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simple method for boundary and </a:t>
            </a:r>
            <a:r>
              <a:rPr lang="en-US" dirty="0" err="1" smtClean="0"/>
              <a:t>eigen</a:t>
            </a:r>
            <a:r>
              <a:rPr lang="en-US" dirty="0" smtClean="0"/>
              <a:t> value problems.</a:t>
            </a:r>
          </a:p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convert the second-order differential equation into two </a:t>
            </a:r>
            <a:r>
              <a:rPr lang="en-US" dirty="0" smtClean="0"/>
              <a:t>first-order differential </a:t>
            </a:r>
            <a:r>
              <a:rPr lang="en-US" dirty="0"/>
              <a:t>equations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defining </a:t>
            </a:r>
            <a:r>
              <a:rPr lang="en-US" i="1" dirty="0" smtClean="0"/>
              <a:t>y</a:t>
            </a:r>
            <a:r>
              <a:rPr lang="en-US" dirty="0" smtClean="0"/>
              <a:t>1= </a:t>
            </a:r>
            <a:r>
              <a:rPr lang="en-US" i="1" dirty="0"/>
              <a:t>u </a:t>
            </a:r>
            <a:r>
              <a:rPr lang="en-US" dirty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2= </a:t>
            </a:r>
            <a:r>
              <a:rPr lang="en-US" i="1" dirty="0" smtClean="0"/>
              <a:t>u’</a:t>
            </a:r>
            <a:r>
              <a:rPr lang="en-US" dirty="0" smtClean="0"/>
              <a:t>, assume </a:t>
            </a:r>
            <a:r>
              <a:rPr lang="en-US" dirty="0"/>
              <a:t>that the boundary conditions are </a:t>
            </a:r>
            <a:r>
              <a:rPr lang="en-US" i="1" dirty="0" smtClean="0"/>
              <a:t>u</a:t>
            </a:r>
            <a:r>
              <a:rPr lang="en-US" dirty="0" smtClean="0"/>
              <a:t>(0) </a:t>
            </a:r>
            <a:r>
              <a:rPr lang="en-US" dirty="0"/>
              <a:t>= </a:t>
            </a:r>
            <a:r>
              <a:rPr lang="en-US" i="1" dirty="0" smtClean="0"/>
              <a:t>u0</a:t>
            </a:r>
            <a:r>
              <a:rPr lang="en-US" sz="400" dirty="0" smtClean="0"/>
              <a:t>0  </a:t>
            </a:r>
            <a:r>
              <a:rPr lang="en-US" dirty="0" smtClean="0"/>
              <a:t>and </a:t>
            </a:r>
            <a:r>
              <a:rPr lang="en-US" i="1" dirty="0" smtClean="0"/>
              <a:t>u</a:t>
            </a:r>
            <a:r>
              <a:rPr lang="en-US" dirty="0" smtClean="0"/>
              <a:t>(1</a:t>
            </a:r>
            <a:r>
              <a:rPr lang="en-US" dirty="0"/>
              <a:t>) = </a:t>
            </a:r>
            <a:r>
              <a:rPr lang="en-US" i="1" dirty="0" smtClean="0"/>
              <a:t>u1</a:t>
            </a:r>
            <a:r>
              <a:rPr lang="en-US" sz="800" dirty="0" smtClean="0"/>
              <a:t>1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4" t="35246" r="37786" b="54508"/>
          <a:stretch/>
        </p:blipFill>
        <p:spPr bwMode="auto">
          <a:xfrm>
            <a:off x="2120115" y="5085184"/>
            <a:ext cx="3261987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1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Wave </a:t>
            </a:r>
            <a:r>
              <a:rPr lang="en-US" altLang="zh-CN" dirty="0" smtClean="0"/>
              <a:t>equation: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the generalized displacement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at the position </a:t>
            </a:r>
            <a:r>
              <a:rPr lang="en-US" b="1" dirty="0"/>
              <a:t>r </a:t>
            </a:r>
            <a:r>
              <a:rPr lang="en-US" dirty="0"/>
              <a:t>and time </a:t>
            </a:r>
            <a:r>
              <a:rPr lang="en-US" i="1" dirty="0"/>
              <a:t>t </a:t>
            </a:r>
            <a:r>
              <a:rPr lang="en-US" dirty="0"/>
              <a:t>under the </a:t>
            </a:r>
            <a:r>
              <a:rPr lang="en-US" dirty="0" smtClean="0"/>
              <a:t>given source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i="1" dirty="0"/>
              <a:t>, t</a:t>
            </a:r>
            <a:r>
              <a:rPr lang="en-US" dirty="0"/>
              <a:t>) is a typical hyperbolic equation.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7" t="61271" r="46888" b="32582"/>
          <a:stretch/>
        </p:blipFill>
        <p:spPr bwMode="auto">
          <a:xfrm>
            <a:off x="1259632" y="2348880"/>
            <a:ext cx="6219051" cy="13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time-dependent </a:t>
            </a:r>
            <a:r>
              <a:rPr lang="en-US" dirty="0" smtClean="0"/>
              <a:t>Schrodinger equation: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0" t="74419" r="47305" b="19434"/>
          <a:stretch/>
        </p:blipFill>
        <p:spPr bwMode="auto">
          <a:xfrm>
            <a:off x="1259632" y="2348880"/>
            <a:ext cx="6219051" cy="132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35696" y="404223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the </a:t>
            </a:r>
            <a:r>
              <a:rPr lang="en-US" dirty="0" err="1"/>
              <a:t>wavefunction</a:t>
            </a:r>
            <a:r>
              <a:rPr lang="en-US" dirty="0"/>
              <a:t> </a:t>
            </a:r>
            <a:r>
              <a:rPr lang="el-GR" dirty="0" smtClean="0"/>
              <a:t>Ψ</a:t>
            </a:r>
            <a:r>
              <a:rPr lang="en-US" dirty="0" smtClean="0"/>
              <a:t>(r</a:t>
            </a:r>
            <a:r>
              <a:rPr lang="en-US" dirty="0"/>
              <a:t>, t) of a quantum system defined by the </a:t>
            </a:r>
            <a:r>
              <a:rPr lang="en-US" dirty="0" smtClean="0"/>
              <a:t>Hamiltonian H</a:t>
            </a:r>
            <a:r>
              <a:rPr lang="en-US" dirty="0"/>
              <a:t>,</a:t>
            </a:r>
          </a:p>
          <a:p>
            <a:r>
              <a:rPr lang="en-US" dirty="0"/>
              <a:t>can be viewed as a diffusion equation under imaginary time.</a:t>
            </a:r>
          </a:p>
        </p:txBody>
      </p:sp>
    </p:spTree>
    <p:extLst>
      <p:ext uri="{BB962C8B-B14F-4D97-AF65-F5344CB8AC3E}">
        <p14:creationId xmlns:p14="http://schemas.microsoft.com/office/powerpoint/2010/main" val="36819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the </a:t>
            </a:r>
            <a:r>
              <a:rPr lang="en-US" dirty="0"/>
              <a:t>equations are linear if the sources and other quantities in </a:t>
            </a:r>
            <a:r>
              <a:rPr lang="en-US" dirty="0" smtClean="0"/>
              <a:t>the equations </a:t>
            </a:r>
            <a:r>
              <a:rPr lang="en-US" dirty="0"/>
              <a:t>are not related to the 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are also nonlinear equations </a:t>
            </a:r>
            <a:r>
              <a:rPr lang="en-US" dirty="0" smtClean="0"/>
              <a:t>in physics </a:t>
            </a:r>
            <a:r>
              <a:rPr lang="en-US" dirty="0"/>
              <a:t>that rely heavily on numerical solutions.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equations </a:t>
            </a:r>
            <a:r>
              <a:rPr lang="en-US" dirty="0" smtClean="0"/>
              <a:t>for fluid dynamics.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Separation of variables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many cases, using a combination of the separation </a:t>
            </a:r>
            <a:r>
              <a:rPr lang="en-US" dirty="0" smtClean="0"/>
              <a:t>of variables </a:t>
            </a:r>
            <a:r>
              <a:rPr lang="en-US" dirty="0"/>
              <a:t>and a numerical scheme increases the speed of computing and the </a:t>
            </a:r>
            <a:r>
              <a:rPr lang="en-US" dirty="0" smtClean="0"/>
              <a:t>accuracy of </a:t>
            </a:r>
            <a:r>
              <a:rPr lang="en-US" dirty="0"/>
              <a:t>the solution</a:t>
            </a:r>
            <a:r>
              <a:rPr lang="en-US" dirty="0" smtClean="0"/>
              <a:t>.</a:t>
            </a:r>
          </a:p>
          <a:p>
            <a:r>
              <a:rPr lang="en-US" dirty="0"/>
              <a:t>The combination of analytic and numerical methods </a:t>
            </a:r>
            <a:r>
              <a:rPr lang="en-US" dirty="0" smtClean="0"/>
              <a:t>becomes critical </a:t>
            </a:r>
            <a:r>
              <a:rPr lang="en-US" dirty="0"/>
              <a:t>in </a:t>
            </a:r>
            <a:r>
              <a:rPr lang="en-US" dirty="0" smtClean="0"/>
              <a:t>cases where </a:t>
            </a:r>
            <a:r>
              <a:rPr lang="en-US" dirty="0"/>
              <a:t>the memory and speed of the available computing </a:t>
            </a:r>
            <a:r>
              <a:rPr lang="en-US" dirty="0" smtClean="0"/>
              <a:t>resources are </a:t>
            </a:r>
            <a:r>
              <a:rPr lang="en-US" dirty="0"/>
              <a:t>limited.</a:t>
            </a:r>
          </a:p>
        </p:txBody>
      </p:sp>
    </p:spTree>
    <p:extLst>
      <p:ext uri="{BB962C8B-B14F-4D97-AF65-F5344CB8AC3E}">
        <p14:creationId xmlns:p14="http://schemas.microsoft.com/office/powerpoint/2010/main" val="23818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variable (time </a:t>
            </a:r>
            <a:r>
              <a:rPr lang="en-US" dirty="0" smtClean="0"/>
              <a:t>or one </a:t>
            </a:r>
            <a:r>
              <a:rPr lang="en-US" dirty="0"/>
              <a:t>of the spatial coordinates) is isolated from the rest, and the solutions of </a:t>
            </a:r>
            <a:r>
              <a:rPr lang="en-US" dirty="0" smtClean="0"/>
              <a:t>the resulting </a:t>
            </a:r>
            <a:r>
              <a:rPr lang="en-US" dirty="0"/>
              <a:t>ordinary differential equations for all the variables are obtained </a:t>
            </a:r>
            <a:r>
              <a:rPr lang="en-US" dirty="0" smtClean="0"/>
              <a:t>before they </a:t>
            </a:r>
            <a:r>
              <a:rPr lang="en-US" dirty="0"/>
              <a:t>are combined into the general solution of the original partial </a:t>
            </a:r>
            <a:r>
              <a:rPr lang="en-US" dirty="0" smtClean="0"/>
              <a:t>differential equation.</a:t>
            </a:r>
          </a:p>
          <a:p>
            <a:r>
              <a:rPr lang="en-US" dirty="0"/>
              <a:t>Boundary and initial conditions are then used to determine </a:t>
            </a:r>
            <a:r>
              <a:rPr lang="en-US" dirty="0" smtClean="0"/>
              <a:t>the unknown </a:t>
            </a:r>
            <a:r>
              <a:rPr lang="en-US" dirty="0"/>
              <a:t>parameters left in the solution, which usually appear as the </a:t>
            </a:r>
            <a:r>
              <a:rPr lang="en-US" dirty="0" smtClean="0"/>
              <a:t>coefficients or </a:t>
            </a:r>
            <a:r>
              <a:rPr lang="en-US" dirty="0"/>
              <a:t>eigenvalues.</a:t>
            </a:r>
          </a:p>
        </p:txBody>
      </p:sp>
    </p:spTree>
    <p:extLst>
      <p:ext uri="{BB962C8B-B14F-4D97-AF65-F5344CB8AC3E}">
        <p14:creationId xmlns:p14="http://schemas.microsoft.com/office/powerpoint/2010/main" val="16040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first the standing waves on a light, uniform string that has both </a:t>
            </a:r>
            <a:r>
              <a:rPr lang="en-US" dirty="0" smtClean="0"/>
              <a:t>ends (</a:t>
            </a:r>
            <a:r>
              <a:rPr lang="en-US" i="1" dirty="0" smtClean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L</a:t>
            </a:r>
            <a:r>
              <a:rPr lang="en-US" dirty="0"/>
              <a:t>) fixed.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wave equation </a:t>
            </a:r>
            <a:r>
              <a:rPr lang="en-US" dirty="0" smtClean="0"/>
              <a:t>is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3" t="39303" r="48271" b="55122"/>
          <a:stretch/>
        </p:blipFill>
        <p:spPr bwMode="auto">
          <a:xfrm>
            <a:off x="1638559" y="3772427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38559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 is the displacement of the string at the location </a:t>
            </a:r>
            <a:r>
              <a:rPr lang="en-US" i="1" dirty="0"/>
              <a:t>x </a:t>
            </a:r>
            <a:r>
              <a:rPr lang="en-US" dirty="0"/>
              <a:t>and time </a:t>
            </a:r>
            <a:r>
              <a:rPr lang="en-US" i="1" dirty="0"/>
              <a:t>t</a:t>
            </a:r>
            <a:r>
              <a:rPr lang="en-US" dirty="0"/>
              <a:t>, and</a:t>
            </a:r>
          </a:p>
          <a:p>
            <a:r>
              <a:rPr lang="en-US" i="1" dirty="0"/>
              <a:t>c </a:t>
            </a:r>
            <a:r>
              <a:rPr lang="en-US" dirty="0" smtClean="0"/>
              <a:t>=√</a:t>
            </a:r>
            <a:r>
              <a:rPr lang="en-US" dirty="0"/>
              <a:t>(</a:t>
            </a:r>
            <a:r>
              <a:rPr lang="en-US" i="1" dirty="0" smtClean="0"/>
              <a:t>T/ρ) </a:t>
            </a:r>
            <a:r>
              <a:rPr lang="en-US" dirty="0"/>
              <a:t>is the phase speed of the wave, with </a:t>
            </a:r>
            <a:r>
              <a:rPr lang="en-US" i="1" dirty="0"/>
              <a:t>T </a:t>
            </a:r>
            <a:r>
              <a:rPr lang="en-US" dirty="0"/>
              <a:t>being the tension on the string</a:t>
            </a:r>
          </a:p>
          <a:p>
            <a:r>
              <a:rPr lang="en-US" dirty="0"/>
              <a:t>and </a:t>
            </a:r>
            <a:r>
              <a:rPr lang="en-US" i="1" dirty="0"/>
              <a:t>ρ </a:t>
            </a:r>
            <a:r>
              <a:rPr lang="en-US" dirty="0"/>
              <a:t>the linear mass density of the string.</a:t>
            </a:r>
          </a:p>
        </p:txBody>
      </p:sp>
    </p:spTree>
    <p:extLst>
      <p:ext uri="{BB962C8B-B14F-4D97-AF65-F5344CB8AC3E}">
        <p14:creationId xmlns:p14="http://schemas.microsoft.com/office/powerpoint/2010/main" val="25894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boundary condition for fixed </a:t>
            </a:r>
            <a:r>
              <a:rPr lang="en-US" dirty="0" smtClean="0"/>
              <a:t>ends is </a:t>
            </a:r>
            <a:r>
              <a:rPr lang="en-US" i="1" dirty="0"/>
              <a:t>u</a:t>
            </a:r>
            <a:r>
              <a:rPr lang="en-US" dirty="0"/>
              <a:t>(0</a:t>
            </a:r>
            <a:r>
              <a:rPr lang="en-US" i="1" dirty="0"/>
              <a:t>, t</a:t>
            </a:r>
            <a:r>
              <a:rPr lang="en-US" dirty="0"/>
              <a:t>) =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L, t</a:t>
            </a:r>
            <a:r>
              <a:rPr lang="en-US" dirty="0"/>
              <a:t>) = 0 in this case.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we assume that the solution is </a:t>
            </a:r>
            <a:r>
              <a:rPr lang="en-US" dirty="0" smtClean="0"/>
              <a:t>given by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</a:t>
            </a:r>
            <a:r>
              <a:rPr lang="en-US" i="1" dirty="0"/>
              <a:t>,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65071" r="47635" b="29354"/>
          <a:stretch/>
        </p:blipFill>
        <p:spPr bwMode="auto">
          <a:xfrm>
            <a:off x="1475656" y="4203340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65071" r="47635" b="29354"/>
          <a:stretch/>
        </p:blipFill>
        <p:spPr bwMode="auto">
          <a:xfrm>
            <a:off x="1478608" y="4203340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introduced </a:t>
            </a:r>
            <a:r>
              <a:rPr lang="en-US" dirty="0" smtClean="0"/>
              <a:t>parameter (eigenvalue</a:t>
            </a:r>
            <a:r>
              <a:rPr lang="en-US" dirty="0"/>
              <a:t>) </a:t>
            </a:r>
            <a:r>
              <a:rPr lang="en-US" i="1" dirty="0"/>
              <a:t>ω </a:t>
            </a:r>
            <a:r>
              <a:rPr lang="en-US" dirty="0"/>
              <a:t>must be independent of the position from the first ratio </a:t>
            </a:r>
            <a:r>
              <a:rPr lang="en-US" dirty="0" smtClean="0"/>
              <a:t>and independent </a:t>
            </a:r>
            <a:r>
              <a:rPr lang="en-US" dirty="0"/>
              <a:t>of the time from the second ratio</a:t>
            </a:r>
            <a:r>
              <a:rPr lang="en-US" dirty="0" smtClean="0"/>
              <a:t>.</a:t>
            </a:r>
          </a:p>
          <a:p>
            <a:r>
              <a:rPr lang="en-US" dirty="0"/>
              <a:t>we must have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6" t="79051" r="47978" b="15374"/>
          <a:stretch/>
        </p:blipFill>
        <p:spPr bwMode="auto">
          <a:xfrm>
            <a:off x="1478608" y="4203340"/>
            <a:ext cx="5022555" cy="110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29163" y="53695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k </a:t>
            </a:r>
            <a:r>
              <a:rPr lang="en-US" dirty="0"/>
              <a:t>= </a:t>
            </a:r>
            <a:r>
              <a:rPr lang="en-US" i="1" dirty="0"/>
              <a:t>ω/c </a:t>
            </a:r>
            <a:r>
              <a:rPr lang="en-US" dirty="0"/>
              <a:t>is determined from the boundary condition </a:t>
            </a:r>
            <a:r>
              <a:rPr lang="en-US" i="1" dirty="0"/>
              <a:t>X</a:t>
            </a:r>
            <a:r>
              <a:rPr lang="en-US" dirty="0"/>
              <a:t>(0) = 0 and</a:t>
            </a:r>
          </a:p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0.</a:t>
            </a:r>
          </a:p>
        </p:txBody>
      </p:sp>
    </p:spTree>
    <p:extLst>
      <p:ext uri="{BB962C8B-B14F-4D97-AF65-F5344CB8AC3E}">
        <p14:creationId xmlns:p14="http://schemas.microsoft.com/office/powerpoint/2010/main" val="34350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can view either </a:t>
            </a:r>
            <a:r>
              <a:rPr lang="en-US" i="1" dirty="0"/>
              <a:t>ω </a:t>
            </a:r>
            <a:r>
              <a:rPr lang="en-US" dirty="0"/>
              <a:t>or </a:t>
            </a:r>
            <a:r>
              <a:rPr lang="en-US" i="1" dirty="0"/>
              <a:t>k </a:t>
            </a:r>
            <a:r>
              <a:rPr lang="en-US" dirty="0"/>
              <a:t>as being the eigenvalue sought for </a:t>
            </a:r>
            <a:r>
              <a:rPr lang="en-US" dirty="0" smtClean="0"/>
              <a:t>the eigenvalue </a:t>
            </a:r>
            <a:r>
              <a:rPr lang="en-US" dirty="0"/>
              <a:t>problem </a:t>
            </a:r>
            <a:r>
              <a:rPr lang="en-US" dirty="0" smtClean="0"/>
              <a:t>under </a:t>
            </a:r>
            <a:r>
              <a:rPr lang="en-US" dirty="0"/>
              <a:t>the given boundary condition.</a:t>
            </a:r>
          </a:p>
          <a:p>
            <a:r>
              <a:rPr lang="en-US" dirty="0"/>
              <a:t>The two independent, analytical solutions </a:t>
            </a:r>
            <a:r>
              <a:rPr lang="en-US" dirty="0" smtClean="0"/>
              <a:t>are </a:t>
            </a:r>
            <a:r>
              <a:rPr lang="en-US" dirty="0"/>
              <a:t>sin </a:t>
            </a:r>
            <a:r>
              <a:rPr lang="en-US" i="1" dirty="0" err="1"/>
              <a:t>kx</a:t>
            </a:r>
            <a:r>
              <a:rPr lang="en-US" i="1" dirty="0"/>
              <a:t> </a:t>
            </a:r>
            <a:r>
              <a:rPr lang="en-US" dirty="0"/>
              <a:t>and cos </a:t>
            </a:r>
            <a:r>
              <a:rPr lang="en-US" i="1" dirty="0" err="1"/>
              <a:t>kx</a:t>
            </a:r>
            <a:r>
              <a:rPr lang="en-US" dirty="0"/>
              <a:t>.</a:t>
            </a:r>
          </a:p>
          <a:p>
            <a:r>
              <a:rPr lang="en-US" dirty="0"/>
              <a:t>Then we </a:t>
            </a:r>
            <a:r>
              <a:rPr lang="en-US" dirty="0" smtClean="0"/>
              <a:t>have </a:t>
            </a:r>
            <a:r>
              <a:rPr lang="es-ES" i="1" dirty="0" smtClean="0"/>
              <a:t>X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dirty="0"/>
              <a:t>) = </a:t>
            </a:r>
            <a:r>
              <a:rPr lang="es-ES" i="1" dirty="0"/>
              <a:t>A </a:t>
            </a:r>
            <a:r>
              <a:rPr lang="es-ES" dirty="0"/>
              <a:t>sin </a:t>
            </a:r>
            <a:r>
              <a:rPr lang="es-ES" i="1" dirty="0" err="1"/>
              <a:t>kx</a:t>
            </a:r>
            <a:r>
              <a:rPr lang="es-ES" i="1" dirty="0"/>
              <a:t> </a:t>
            </a:r>
            <a:r>
              <a:rPr lang="es-ES" dirty="0"/>
              <a:t>+ </a:t>
            </a:r>
            <a:r>
              <a:rPr lang="es-ES" i="1" dirty="0"/>
              <a:t>B </a:t>
            </a:r>
            <a:r>
              <a:rPr lang="es-ES" dirty="0" err="1"/>
              <a:t>cos</a:t>
            </a:r>
            <a:r>
              <a:rPr lang="es-ES" dirty="0"/>
              <a:t> </a:t>
            </a:r>
            <a:r>
              <a:rPr lang="es-ES" i="1" dirty="0" err="1"/>
              <a:t>kx</a:t>
            </a:r>
            <a:r>
              <a:rPr lang="es-ES" i="1" dirty="0" smtClean="0"/>
              <a:t>.</a:t>
            </a:r>
          </a:p>
          <a:p>
            <a:r>
              <a:rPr lang="en-US" dirty="0"/>
              <a:t>From the boundary condition </a:t>
            </a:r>
            <a:r>
              <a:rPr lang="en-US" i="1" dirty="0"/>
              <a:t>X</a:t>
            </a:r>
            <a:r>
              <a:rPr lang="en-US" dirty="0"/>
              <a:t>(0) = 0, we must have </a:t>
            </a:r>
            <a:r>
              <a:rPr lang="en-US" i="1" dirty="0"/>
              <a:t>B </a:t>
            </a:r>
            <a:r>
              <a:rPr lang="en-US" dirty="0"/>
              <a:t>= 0; from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0,</a:t>
            </a:r>
          </a:p>
          <a:p>
            <a:r>
              <a:rPr lang="en-US" dirty="0"/>
              <a:t>we must </a:t>
            </a:r>
            <a:r>
              <a:rPr lang="en-US" dirty="0" smtClean="0"/>
              <a:t>have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l-GR" i="1" dirty="0" smtClean="0"/>
              <a:t>π</a:t>
            </a:r>
            <a:r>
              <a:rPr lang="en-US" i="1" dirty="0" smtClean="0"/>
              <a:t>/L</a:t>
            </a:r>
          </a:p>
          <a:p>
            <a:r>
              <a:rPr lang="en-US" dirty="0"/>
              <a:t>with </a:t>
            </a:r>
            <a:r>
              <a:rPr lang="en-US" i="1" dirty="0"/>
              <a:t>n </a:t>
            </a:r>
            <a:r>
              <a:rPr lang="en-US" dirty="0"/>
              <a:t>= 1</a:t>
            </a:r>
            <a:r>
              <a:rPr lang="en-US" i="1" dirty="0"/>
              <a:t>, </a:t>
            </a:r>
            <a:r>
              <a:rPr lang="en-US" dirty="0"/>
              <a:t>2</a:t>
            </a:r>
            <a:r>
              <a:rPr lang="en-US" i="1" dirty="0"/>
              <a:t>, . . . ,</a:t>
            </a:r>
            <a:r>
              <a:rPr lang="en-US" dirty="0"/>
              <a:t>∞.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this </a:t>
            </a:r>
            <a:r>
              <a:rPr lang="en-US" i="1" dirty="0" err="1"/>
              <a:t>k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in the equation for 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), we </a:t>
            </a:r>
            <a:r>
              <a:rPr lang="en-US" dirty="0" smtClean="0"/>
              <a:t>obtain </a:t>
            </a:r>
            <a:r>
              <a:rPr lang="el-GR" dirty="0"/>
              <a:t>Θ</a:t>
            </a:r>
            <a:r>
              <a:rPr lang="es-ES" dirty="0" smtClean="0"/>
              <a:t>(</a:t>
            </a:r>
            <a:r>
              <a:rPr lang="es-ES" i="1" dirty="0" smtClean="0"/>
              <a:t>t</a:t>
            </a:r>
            <a:r>
              <a:rPr lang="es-ES" dirty="0"/>
              <a:t>) = </a:t>
            </a:r>
            <a:r>
              <a:rPr lang="es-ES" i="1" dirty="0"/>
              <a:t>C </a:t>
            </a:r>
            <a:r>
              <a:rPr lang="es-ES" dirty="0"/>
              <a:t>sin </a:t>
            </a:r>
            <a:r>
              <a:rPr lang="es-ES" i="1" dirty="0" err="1" smtClean="0"/>
              <a:t>ω</a:t>
            </a:r>
            <a:r>
              <a:rPr lang="es-ES" i="1" baseline="-25000" dirty="0" err="1" smtClean="0"/>
              <a:t>n</a:t>
            </a:r>
            <a:r>
              <a:rPr lang="es-ES" i="1" dirty="0" smtClean="0"/>
              <a:t> </a:t>
            </a:r>
            <a:r>
              <a:rPr lang="en-US" altLang="zh-CN" i="1" dirty="0" smtClean="0"/>
              <a:t>t</a:t>
            </a:r>
            <a:r>
              <a:rPr lang="es-ES" i="1" dirty="0" smtClean="0"/>
              <a:t> </a:t>
            </a:r>
            <a:r>
              <a:rPr lang="es-ES" dirty="0"/>
              <a:t>+ </a:t>
            </a:r>
            <a:r>
              <a:rPr lang="es-ES" i="1" dirty="0"/>
              <a:t>D </a:t>
            </a:r>
            <a:r>
              <a:rPr lang="es-ES" dirty="0" err="1"/>
              <a:t>cos</a:t>
            </a:r>
            <a:r>
              <a:rPr lang="es-ES" dirty="0"/>
              <a:t> </a:t>
            </a:r>
            <a:r>
              <a:rPr lang="es-ES" i="1" dirty="0" err="1" smtClean="0"/>
              <a:t>ω</a:t>
            </a:r>
            <a:r>
              <a:rPr lang="es-ES" i="1" baseline="-25000" dirty="0" err="1" smtClean="0"/>
              <a:t>n</a:t>
            </a:r>
            <a:r>
              <a:rPr lang="es-ES" i="1" dirty="0" smtClean="0"/>
              <a:t> </a:t>
            </a:r>
            <a:r>
              <a:rPr lang="es-ES" i="1" dirty="0" smtClean="0"/>
              <a:t>t,</a:t>
            </a:r>
            <a:endParaRPr lang="es-ES" i="1" dirty="0" smtClean="0"/>
          </a:p>
          <a:p>
            <a:r>
              <a:rPr lang="en-US" dirty="0" smtClean="0"/>
              <a:t>With </a:t>
            </a:r>
            <a:r>
              <a:rPr lang="el-GR" i="1" dirty="0" smtClean="0"/>
              <a:t>ω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ck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l-GR" i="1" dirty="0"/>
              <a:t>π</a:t>
            </a:r>
            <a:r>
              <a:rPr lang="en-US" i="1" dirty="0" smtClean="0"/>
              <a:t>c/L</a:t>
            </a:r>
          </a:p>
          <a:p>
            <a:r>
              <a:rPr lang="en-US" dirty="0"/>
              <a:t>Combining the solutions for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l-GR" dirty="0"/>
              <a:t>Θ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), we obtain the general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38729" r="43432" b="55328"/>
          <a:stretch/>
        </p:blipFill>
        <p:spPr bwMode="auto">
          <a:xfrm>
            <a:off x="2411760" y="5385000"/>
            <a:ext cx="5374021" cy="7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221" y="61731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are two sets of parameters that are determined by the initial </a:t>
            </a:r>
            <a:r>
              <a:rPr lang="en-US" dirty="0" smtClean="0"/>
              <a:t>displacement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</a:t>
            </a:r>
            <a:r>
              <a:rPr lang="en-US" dirty="0"/>
              <a:t>0) = </a:t>
            </a:r>
            <a:r>
              <a:rPr lang="en-US" i="1" dirty="0" smtClean="0"/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and the initial velocity </a:t>
            </a:r>
            <a:r>
              <a:rPr lang="en-US" i="1" dirty="0"/>
              <a:t>∂u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</a:t>
            </a:r>
            <a:r>
              <a:rPr lang="en-US" i="1" dirty="0"/>
              <a:t>/∂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v</a:t>
            </a:r>
            <a:r>
              <a:rPr lang="en-US" dirty="0"/>
              <a:t>0(</a:t>
            </a:r>
            <a:r>
              <a:rPr lang="en-US" i="1" dirty="0"/>
              <a:t>x</a:t>
            </a:r>
            <a:r>
              <a:rPr lang="en-US" dirty="0"/>
              <a:t>) when </a:t>
            </a:r>
            <a:r>
              <a:rPr lang="en-US" i="1" dirty="0" smtClean="0"/>
              <a:t>t</a:t>
            </a:r>
            <a:r>
              <a:rPr lang="en-US" dirty="0" smtClean="0"/>
              <a:t>=0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i="1" dirty="0" smtClean="0"/>
              <a:t>t </a:t>
            </a:r>
            <a:r>
              <a:rPr lang="en-US" dirty="0"/>
              <a:t>= 0 for </a:t>
            </a:r>
            <a:r>
              <a:rPr lang="en-US" i="1" dirty="0"/>
              <a:t>u</a:t>
            </a:r>
            <a:r>
              <a:rPr lang="en-US" dirty="0"/>
              <a:t>(</a:t>
            </a:r>
            <a:r>
              <a:rPr lang="en-US" i="1" dirty="0"/>
              <a:t>x, t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/>
              <a:t>its partial derivative of time, we </a:t>
            </a:r>
            <a:r>
              <a:rPr lang="en-US" dirty="0" smtClean="0"/>
              <a:t>have: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51" r="34100" b="38321"/>
          <a:stretch/>
        </p:blipFill>
        <p:spPr bwMode="auto">
          <a:xfrm>
            <a:off x="2051720" y="2852936"/>
            <a:ext cx="4146391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1" t="62768" r="35269" b="23504"/>
          <a:stretch/>
        </p:blipFill>
        <p:spPr bwMode="auto">
          <a:xfrm>
            <a:off x="2022691" y="4725144"/>
            <a:ext cx="4146391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key </a:t>
            </a:r>
            <a:r>
              <a:rPr lang="en-US" dirty="0"/>
              <a:t>is to make the problem look like an initial-value problem </a:t>
            </a:r>
            <a:endParaRPr lang="en-US" dirty="0" smtClean="0"/>
          </a:p>
          <a:p>
            <a:pPr lvl="1"/>
            <a:r>
              <a:rPr lang="en-US" dirty="0" smtClean="0"/>
              <a:t>By introducing </a:t>
            </a:r>
            <a:r>
              <a:rPr lang="en-US" dirty="0"/>
              <a:t>an adjustable parameter;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solution is then obtained by </a:t>
            </a:r>
            <a:r>
              <a:rPr lang="en-US" dirty="0" smtClean="0"/>
              <a:t>varying the </a:t>
            </a:r>
            <a:r>
              <a:rPr lang="en-US" dirty="0"/>
              <a:t>parameter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i="1" dirty="0"/>
              <a:t>u</a:t>
            </a:r>
            <a:r>
              <a:rPr lang="en-US" dirty="0"/>
              <a:t>(0) is given already, we can make a guess for the </a:t>
            </a:r>
            <a:r>
              <a:rPr lang="en-US" dirty="0" smtClean="0"/>
              <a:t>first order</a:t>
            </a:r>
            <a:r>
              <a:rPr lang="en-US" dirty="0"/>
              <a:t> </a:t>
            </a:r>
            <a:r>
              <a:rPr lang="en-US" dirty="0" smtClean="0"/>
              <a:t>derivative </a:t>
            </a:r>
            <a:r>
              <a:rPr lang="en-US" dirty="0"/>
              <a:t>at </a:t>
            </a:r>
            <a:r>
              <a:rPr lang="en-US" i="1" dirty="0"/>
              <a:t>x </a:t>
            </a:r>
            <a:r>
              <a:rPr lang="en-US" dirty="0"/>
              <a:t>= 0,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dirty="0"/>
              <a:t>0) = </a:t>
            </a:r>
            <a:r>
              <a:rPr lang="el-GR" i="1" dirty="0"/>
              <a:t>α</a:t>
            </a:r>
            <a:r>
              <a:rPr lang="el-GR" dirty="0" smtClean="0"/>
              <a:t>.</a:t>
            </a:r>
            <a:endParaRPr lang="en-US" dirty="0" smtClean="0"/>
          </a:p>
          <a:p>
            <a:pPr lvl="2"/>
            <a:r>
              <a:rPr lang="en-US" i="1" dirty="0"/>
              <a:t>α </a:t>
            </a:r>
            <a:r>
              <a:rPr lang="en-US" dirty="0"/>
              <a:t>is the parameter to </a:t>
            </a:r>
            <a:r>
              <a:rPr lang="en-US" dirty="0" smtClean="0"/>
              <a:t>be adjusted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specific </a:t>
            </a:r>
            <a:r>
              <a:rPr lang="en-US" i="1" dirty="0"/>
              <a:t>α</a:t>
            </a:r>
            <a:r>
              <a:rPr lang="en-US" dirty="0"/>
              <a:t>, we can integrate the equation to </a:t>
            </a:r>
            <a:r>
              <a:rPr lang="en-US" i="1" dirty="0"/>
              <a:t>x </a:t>
            </a:r>
            <a:r>
              <a:rPr lang="en-US" dirty="0"/>
              <a:t>= 1 with any </a:t>
            </a:r>
            <a:r>
              <a:rPr lang="en-US" dirty="0" smtClean="0"/>
              <a:t>of the </a:t>
            </a:r>
            <a:r>
              <a:rPr lang="en-US" dirty="0"/>
              <a:t>algorithms discussed earlier for initial-value problems</a:t>
            </a:r>
            <a:r>
              <a:rPr lang="en-US" dirty="0" smtClean="0"/>
              <a:t>.</a:t>
            </a:r>
          </a:p>
          <a:p>
            <a:r>
              <a:rPr lang="en-US" dirty="0"/>
              <a:t>Because the </a:t>
            </a:r>
            <a:r>
              <a:rPr lang="en-US" dirty="0" smtClean="0"/>
              <a:t>initial choice </a:t>
            </a:r>
            <a:r>
              <a:rPr lang="en-US" dirty="0"/>
              <a:t>of </a:t>
            </a:r>
            <a:r>
              <a:rPr lang="en-US" i="1" dirty="0"/>
              <a:t>α </a:t>
            </a:r>
            <a:r>
              <a:rPr lang="en-US" dirty="0"/>
              <a:t>can hardly be the actual derivative at </a:t>
            </a:r>
            <a:r>
              <a:rPr lang="en-US" i="1" dirty="0"/>
              <a:t>x </a:t>
            </a:r>
            <a:r>
              <a:rPr lang="en-US" dirty="0"/>
              <a:t>= 0, the value of the </a:t>
            </a:r>
            <a:r>
              <a:rPr lang="en-US" dirty="0" smtClean="0"/>
              <a:t>function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dirty="0" smtClean="0"/>
              <a:t>(1</a:t>
            </a:r>
            <a:r>
              <a:rPr lang="en-US" dirty="0"/>
              <a:t>), resulting from the integration with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dirty="0"/>
              <a:t>0) = </a:t>
            </a:r>
            <a:r>
              <a:rPr lang="en-US" i="1" dirty="0"/>
              <a:t>α </a:t>
            </a:r>
            <a:r>
              <a:rPr lang="en-US" dirty="0"/>
              <a:t>to </a:t>
            </a:r>
            <a:r>
              <a:rPr lang="en-US" i="1" dirty="0"/>
              <a:t>x </a:t>
            </a:r>
            <a:r>
              <a:rPr lang="en-US" dirty="0"/>
              <a:t>= 1, would not be </a:t>
            </a:r>
            <a:r>
              <a:rPr lang="en-US" dirty="0" smtClean="0"/>
              <a:t>the same </a:t>
            </a:r>
            <a:r>
              <a:rPr lang="en-US" dirty="0"/>
              <a:t>as </a:t>
            </a:r>
            <a:r>
              <a:rPr lang="en-US" i="1" dirty="0"/>
              <a:t>u</a:t>
            </a:r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68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of the shooting method is to use one of the root </a:t>
            </a:r>
            <a:r>
              <a:rPr lang="en-US" dirty="0" smtClean="0"/>
              <a:t>search algorithms </a:t>
            </a:r>
            <a:r>
              <a:rPr lang="en-US" dirty="0"/>
              <a:t>to find the appropriate </a:t>
            </a:r>
            <a:r>
              <a:rPr lang="en-US" i="1" dirty="0"/>
              <a:t>α </a:t>
            </a:r>
            <a:r>
              <a:rPr lang="en-US" dirty="0"/>
              <a:t>that ensures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α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dirty="0" smtClean="0"/>
              <a:t>(1</a:t>
            </a:r>
            <a:r>
              <a:rPr lang="en-US" dirty="0"/>
              <a:t>) − </a:t>
            </a:r>
            <a:r>
              <a:rPr lang="en-US" i="1" dirty="0"/>
              <a:t>u</a:t>
            </a:r>
            <a:r>
              <a:rPr lang="en-US" dirty="0"/>
              <a:t>1 = 0 </a:t>
            </a:r>
            <a:r>
              <a:rPr lang="en-US" dirty="0" smtClean="0"/>
              <a:t>within a </a:t>
            </a:r>
            <a:r>
              <a:rPr lang="en-US" dirty="0"/>
              <a:t>given tolerance </a:t>
            </a:r>
            <a:r>
              <a:rPr lang="el-GR" i="1" dirty="0"/>
              <a:t>δ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actual numerical example to illustrate the scheme. </a:t>
            </a:r>
            <a:endParaRPr lang="en-US" dirty="0" smtClean="0"/>
          </a:p>
          <a:p>
            <a:r>
              <a:rPr lang="en-US" dirty="0" smtClean="0"/>
              <a:t>Assume that we </a:t>
            </a:r>
            <a:r>
              <a:rPr lang="en-US" dirty="0"/>
              <a:t>want to solve the differential equation</a:t>
            </a:r>
          </a:p>
          <a:p>
            <a:r>
              <a:rPr lang="en-US" i="1" dirty="0"/>
              <a:t>u</a:t>
            </a:r>
            <a:r>
              <a:rPr lang="en-US" i="1" dirty="0" smtClean="0"/>
              <a:t>’’</a:t>
            </a:r>
            <a:r>
              <a:rPr lang="en-US" dirty="0" smtClean="0"/>
              <a:t> </a:t>
            </a:r>
            <a:r>
              <a:rPr lang="en-US" dirty="0"/>
              <a:t>= − </a:t>
            </a:r>
            <a:r>
              <a:rPr lang="el-GR" i="1" dirty="0" smtClean="0"/>
              <a:t>π</a:t>
            </a:r>
            <a:r>
              <a:rPr lang="el-GR" baseline="30000" dirty="0" smtClean="0"/>
              <a:t>2</a:t>
            </a:r>
            <a:r>
              <a:rPr lang="en-US" dirty="0" smtClean="0"/>
              <a:t> (u+1)/4</a:t>
            </a:r>
          </a:p>
          <a:p>
            <a:r>
              <a:rPr lang="en-US" dirty="0"/>
              <a:t>boundary conditions </a:t>
            </a:r>
            <a:r>
              <a:rPr lang="en-US" i="1" dirty="0"/>
              <a:t>u</a:t>
            </a:r>
            <a:r>
              <a:rPr lang="en-US" dirty="0"/>
              <a:t>(0) = 0 and </a:t>
            </a:r>
            <a:r>
              <a:rPr lang="en-US" i="1" dirty="0"/>
              <a:t>u</a:t>
            </a:r>
            <a:r>
              <a:rPr lang="en-US" dirty="0"/>
              <a:t>(1) = 1. </a:t>
            </a:r>
          </a:p>
          <a:p>
            <a:r>
              <a:rPr lang="en-US" i="1" dirty="0" smtClean="0"/>
              <a:t>Define the new variables: y</a:t>
            </a:r>
            <a:r>
              <a:rPr lang="en-US" dirty="0" smtClean="0"/>
              <a:t>1= </a:t>
            </a:r>
            <a:r>
              <a:rPr lang="en-US" i="1" dirty="0"/>
              <a:t>u </a:t>
            </a:r>
            <a:r>
              <a:rPr lang="en-US" dirty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2= </a:t>
            </a:r>
            <a:r>
              <a:rPr lang="en-US" i="1" dirty="0" smtClean="0"/>
              <a:t>u’</a:t>
            </a:r>
          </a:p>
          <a:p>
            <a:r>
              <a:rPr lang="en-US" i="1" dirty="0" smtClean="0"/>
              <a:t>dy</a:t>
            </a:r>
            <a:r>
              <a:rPr lang="en-US" dirty="0" smtClean="0"/>
              <a:t>1/</a:t>
            </a:r>
            <a:r>
              <a:rPr lang="en-US" i="1" dirty="0" smtClean="0"/>
              <a:t>dx </a:t>
            </a:r>
            <a:r>
              <a:rPr lang="en-US" dirty="0" smtClean="0"/>
              <a:t>= </a:t>
            </a:r>
            <a:r>
              <a:rPr lang="en-US" i="1" dirty="0"/>
              <a:t>y</a:t>
            </a:r>
            <a:r>
              <a:rPr lang="en-US" dirty="0"/>
              <a:t>2</a:t>
            </a:r>
            <a:r>
              <a:rPr lang="en-US" i="1" dirty="0"/>
              <a:t>, </a:t>
            </a:r>
            <a:endParaRPr lang="en-US" dirty="0"/>
          </a:p>
          <a:p>
            <a:r>
              <a:rPr lang="en-US" i="1" dirty="0" smtClean="0"/>
              <a:t>dy</a:t>
            </a:r>
            <a:r>
              <a:rPr lang="en-US" dirty="0" smtClean="0"/>
              <a:t>2/</a:t>
            </a:r>
            <a:r>
              <a:rPr lang="en-US" i="1" dirty="0" smtClean="0"/>
              <a:t>dx</a:t>
            </a:r>
            <a:r>
              <a:rPr lang="el-GR" dirty="0" smtClean="0"/>
              <a:t>= </a:t>
            </a:r>
            <a:r>
              <a:rPr lang="el-GR" dirty="0"/>
              <a:t>− </a:t>
            </a:r>
            <a:r>
              <a:rPr lang="el-GR" i="1" dirty="0" smtClean="0"/>
              <a:t>π</a:t>
            </a:r>
            <a:r>
              <a:rPr lang="el-GR" baseline="30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1+ </a:t>
            </a:r>
            <a:r>
              <a:rPr lang="en-US" dirty="0"/>
              <a:t>1</a:t>
            </a:r>
            <a:r>
              <a:rPr lang="en-US" dirty="0" smtClean="0"/>
              <a:t>) / 4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assume that this equation set has the initial values </a:t>
            </a:r>
            <a:r>
              <a:rPr lang="en-US" i="1" dirty="0"/>
              <a:t>y</a:t>
            </a:r>
            <a:r>
              <a:rPr lang="en-US" dirty="0"/>
              <a:t>1(0) = 0 and </a:t>
            </a:r>
            <a:r>
              <a:rPr lang="en-US" i="1" dirty="0"/>
              <a:t>y</a:t>
            </a:r>
            <a:r>
              <a:rPr lang="en-US" dirty="0"/>
              <a:t>2(0) </a:t>
            </a:r>
            <a:r>
              <a:rPr lang="en-US" dirty="0" smtClean="0"/>
              <a:t>= </a:t>
            </a:r>
            <a:r>
              <a:rPr lang="en-US" i="1" dirty="0"/>
              <a:t>α</a:t>
            </a:r>
            <a:r>
              <a:rPr lang="en-US" dirty="0" smtClean="0"/>
              <a:t>.</a:t>
            </a:r>
          </a:p>
          <a:p>
            <a:r>
              <a:rPr lang="en-US" dirty="0"/>
              <a:t>Here </a:t>
            </a:r>
            <a:r>
              <a:rPr lang="en-US" i="1" dirty="0"/>
              <a:t>α </a:t>
            </a:r>
            <a:r>
              <a:rPr lang="en-US" dirty="0"/>
              <a:t>is a parameter to be adjusted in order to have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α</a:t>
            </a:r>
            <a:r>
              <a:rPr lang="en-US" dirty="0"/>
              <a:t>) = </a:t>
            </a:r>
            <a:r>
              <a:rPr lang="en-US" i="1" dirty="0" smtClean="0"/>
              <a:t>u</a:t>
            </a:r>
            <a:r>
              <a:rPr lang="en-US" i="1" baseline="-25000" dirty="0" smtClean="0"/>
              <a:t>α</a:t>
            </a:r>
            <a:r>
              <a:rPr lang="en-US" dirty="0" smtClean="0"/>
              <a:t>(1</a:t>
            </a:r>
            <a:r>
              <a:rPr lang="en-US" dirty="0"/>
              <a:t>) − 1 = 0</a:t>
            </a:r>
            <a:r>
              <a:rPr lang="en-US" dirty="0" smtClean="0"/>
              <a:t>.</a:t>
            </a:r>
          </a:p>
          <a:p>
            <a:r>
              <a:rPr lang="en-US" dirty="0"/>
              <a:t>We can combine the secant method for the root search and the </a:t>
            </a:r>
            <a:r>
              <a:rPr lang="en-US" dirty="0" smtClean="0"/>
              <a:t>fourth-order </a:t>
            </a:r>
            <a:r>
              <a:rPr lang="en-US" dirty="0" err="1" smtClean="0"/>
              <a:t>Runge</a:t>
            </a:r>
            <a:r>
              <a:rPr lang="en-US" dirty="0" smtClean="0"/>
              <a:t>–</a:t>
            </a:r>
            <a:r>
              <a:rPr lang="en-US" dirty="0" err="1" smtClean="0"/>
              <a:t>Kutta</a:t>
            </a:r>
            <a:r>
              <a:rPr lang="en-US" dirty="0" smtClean="0"/>
              <a:t> </a:t>
            </a:r>
            <a:r>
              <a:rPr lang="en-US" dirty="0"/>
              <a:t>method for initial-value problems to solve the above equation set.</a:t>
            </a:r>
          </a:p>
        </p:txBody>
      </p:sp>
    </p:spTree>
    <p:extLst>
      <p:ext uri="{BB962C8B-B14F-4D97-AF65-F5344CB8AC3E}">
        <p14:creationId xmlns:p14="http://schemas.microsoft.com/office/powerpoint/2010/main" val="3611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42" y="65963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// An example of solving a boundary-value problem via</a:t>
            </a:r>
          </a:p>
          <a:p>
            <a:r>
              <a:rPr lang="en-US" b="1" dirty="0"/>
              <a:t>// the shooting method. The </a:t>
            </a:r>
            <a:r>
              <a:rPr lang="en-US" b="1" dirty="0" err="1"/>
              <a:t>Runge-Kutta</a:t>
            </a:r>
            <a:r>
              <a:rPr lang="en-US" b="1" dirty="0"/>
              <a:t> and secant</a:t>
            </a:r>
          </a:p>
          <a:p>
            <a:r>
              <a:rPr lang="en-US" b="1" dirty="0"/>
              <a:t>// methods are used for integration and root search.</a:t>
            </a:r>
          </a:p>
          <a:p>
            <a:r>
              <a:rPr lang="en-US" b="1" dirty="0"/>
              <a:t>import </a:t>
            </a:r>
            <a:r>
              <a:rPr lang="en-US" b="1" dirty="0" err="1"/>
              <a:t>java.lang</a:t>
            </a:r>
            <a:r>
              <a:rPr lang="en-US" b="1" dirty="0"/>
              <a:t>.*;</a:t>
            </a:r>
          </a:p>
          <a:p>
            <a:r>
              <a:rPr lang="en-US" b="1" dirty="0"/>
              <a:t>public class Shooting {</a:t>
            </a:r>
          </a:p>
          <a:p>
            <a:r>
              <a:rPr lang="en-US" b="1" dirty="0"/>
              <a:t>static final </a:t>
            </a:r>
            <a:r>
              <a:rPr lang="en-US" b="1" dirty="0" err="1"/>
              <a:t>int</a:t>
            </a:r>
            <a:r>
              <a:rPr lang="en-US" b="1" dirty="0"/>
              <a:t> n = 100, </a:t>
            </a:r>
            <a:r>
              <a:rPr lang="en-US" b="1" dirty="0" err="1"/>
              <a:t>ni</a:t>
            </a:r>
            <a:r>
              <a:rPr lang="en-US" b="1" dirty="0"/>
              <a:t>=10, m = 5;</a:t>
            </a:r>
          </a:p>
          <a:p>
            <a:r>
              <a:rPr lang="pt-BR" b="1" dirty="0"/>
              <a:t>static final double h = 1.0/n;</a:t>
            </a:r>
          </a:p>
          <a:p>
            <a:r>
              <a:rPr lang="en-US" b="1" dirty="0"/>
              <a:t>public static void main(String 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it-IT" b="1" dirty="0"/>
              <a:t>double del = 1e-6, alpha0 = 1, dalpha = 0.01;</a:t>
            </a:r>
          </a:p>
          <a:p>
            <a:r>
              <a:rPr lang="en-US" b="1" dirty="0"/>
              <a:t>double y1[] = new double [n+1];</a:t>
            </a:r>
          </a:p>
          <a:p>
            <a:r>
              <a:rPr lang="en-US" b="1" dirty="0"/>
              <a:t>double y2[] = new double [n+1];</a:t>
            </a:r>
          </a:p>
          <a:p>
            <a:r>
              <a:rPr lang="en-US" b="1" dirty="0"/>
              <a:t>double y[] = new double [2];</a:t>
            </a:r>
          </a:p>
          <a:p>
            <a:r>
              <a:rPr lang="en-US" b="1" dirty="0"/>
              <a:t>// Search for the proper solution of the equation</a:t>
            </a:r>
          </a:p>
          <a:p>
            <a:r>
              <a:rPr lang="en-US" b="1" dirty="0"/>
              <a:t>y1[0] = y[0] = 0;</a:t>
            </a:r>
          </a:p>
          <a:p>
            <a:r>
              <a:rPr lang="es-ES" b="1" dirty="0"/>
              <a:t>y2[0] = y[1] = </a:t>
            </a:r>
            <a:r>
              <a:rPr lang="es-ES" b="1" dirty="0" err="1"/>
              <a:t>secant</a:t>
            </a:r>
            <a:r>
              <a:rPr lang="es-ES" b="1" dirty="0"/>
              <a:t>(ni, del, alpha0, </a:t>
            </a:r>
            <a:r>
              <a:rPr lang="es-ES" b="1" dirty="0" err="1"/>
              <a:t>dalpha</a:t>
            </a:r>
            <a:r>
              <a:rPr lang="es-ES" b="1" dirty="0"/>
              <a:t>);</a:t>
            </a:r>
          </a:p>
          <a:p>
            <a:r>
              <a:rPr lang="nn-NO" b="1" dirty="0"/>
              <a:t>for (int i=0; i&lt;n; ++i) {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561858" y="68107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double x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y = </a:t>
            </a:r>
            <a:r>
              <a:rPr lang="en-US" b="1" dirty="0" err="1"/>
              <a:t>rungeKutta</a:t>
            </a:r>
            <a:r>
              <a:rPr lang="en-US" b="1" dirty="0"/>
              <a:t>(y, x, h);</a:t>
            </a:r>
          </a:p>
          <a:p>
            <a:r>
              <a:rPr lang="en-US" b="1" dirty="0"/>
              <a:t>y1[i+1] = y[0];</a:t>
            </a:r>
          </a:p>
          <a:p>
            <a:r>
              <a:rPr lang="en-US" b="1" dirty="0"/>
              <a:t>y2[i+1] = y[1];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// Output the result in every m points</a:t>
            </a:r>
          </a:p>
          <a:p>
            <a:r>
              <a:rPr lang="nn-NO" b="1" dirty="0"/>
              <a:t>for (int i=0; i&lt;=n; i+=m)</a:t>
            </a:r>
          </a:p>
          <a:p>
            <a:r>
              <a:rPr lang="en-US" b="1" dirty="0" err="1"/>
              <a:t>System.out.println</a:t>
            </a:r>
            <a:r>
              <a:rPr lang="en-US" b="1" dirty="0"/>
              <a:t>(y1[</a:t>
            </a:r>
            <a:r>
              <a:rPr lang="en-US" b="1" dirty="0" err="1"/>
              <a:t>i</a:t>
            </a:r>
            <a:r>
              <a:rPr lang="en-US" b="1" dirty="0"/>
              <a:t>]);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 secant(</a:t>
            </a:r>
            <a:r>
              <a:rPr lang="en-US" b="1" dirty="0" err="1"/>
              <a:t>int</a:t>
            </a:r>
            <a:r>
              <a:rPr lang="en-US" b="1" dirty="0"/>
              <a:t> n, double del,</a:t>
            </a:r>
          </a:p>
          <a:p>
            <a:r>
              <a:rPr lang="en-US" b="1" dirty="0"/>
              <a:t>double x, double dx) {...}</a:t>
            </a:r>
          </a:p>
          <a:p>
            <a:r>
              <a:rPr lang="en-US" b="1" dirty="0"/>
              <a:t>// Method to provide the function for the root search.</a:t>
            </a:r>
          </a:p>
          <a:p>
            <a:r>
              <a:rPr lang="en-US" b="1" dirty="0"/>
              <a:t>public static double f(double x) {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double y[] = new double[2];</a:t>
            </a:r>
          </a:p>
          <a:p>
            <a:r>
              <a:rPr lang="en-US" b="1" dirty="0"/>
              <a:t>y[0] = 0;</a:t>
            </a:r>
          </a:p>
          <a:p>
            <a:r>
              <a:rPr lang="en-US" b="1" dirty="0"/>
              <a:t>y[1] = x;</a:t>
            </a:r>
          </a:p>
          <a:p>
            <a:r>
              <a:rPr lang="nn-NO" b="1" dirty="0"/>
              <a:t>for (int i=0; i&lt;n-1; ++i) {</a:t>
            </a:r>
          </a:p>
          <a:p>
            <a:r>
              <a:rPr lang="en-US" b="1" dirty="0"/>
              <a:t>double xi = h*</a:t>
            </a:r>
            <a:r>
              <a:rPr lang="en-US" b="1" dirty="0" err="1"/>
              <a:t>i</a:t>
            </a:r>
            <a:r>
              <a:rPr lang="en-US" b="1" dirty="0"/>
              <a:t>;</a:t>
            </a:r>
          </a:p>
          <a:p>
            <a:r>
              <a:rPr lang="en-US" b="1" dirty="0"/>
              <a:t>y = </a:t>
            </a:r>
            <a:r>
              <a:rPr lang="en-US" b="1" dirty="0" err="1"/>
              <a:t>rungeKutta</a:t>
            </a:r>
            <a:r>
              <a:rPr lang="en-US" b="1" dirty="0"/>
              <a:t>(y, xi, h);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return y[0]-1;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public static double[] </a:t>
            </a:r>
            <a:r>
              <a:rPr lang="en-US" b="1" dirty="0" err="1"/>
              <a:t>rungeKutta</a:t>
            </a:r>
            <a:r>
              <a:rPr lang="en-US" b="1" dirty="0"/>
              <a:t>(double y[],</a:t>
            </a:r>
          </a:p>
          <a:p>
            <a:r>
              <a:rPr lang="en-US" b="1" dirty="0"/>
              <a:t>double t, double </a:t>
            </a:r>
            <a:r>
              <a:rPr lang="en-US" b="1" dirty="0" err="1"/>
              <a:t>dt</a:t>
            </a:r>
            <a:r>
              <a:rPr lang="en-US" b="1" dirty="0"/>
              <a:t>) {...}</a:t>
            </a:r>
          </a:p>
          <a:p>
            <a:r>
              <a:rPr lang="en-US" b="1" dirty="0"/>
              <a:t>// Method to provide the generalized velocity vector.</a:t>
            </a:r>
          </a:p>
          <a:p>
            <a:r>
              <a:rPr lang="fr-FR" b="1" dirty="0"/>
              <a:t>public </a:t>
            </a:r>
            <a:r>
              <a:rPr lang="fr-FR" b="1" dirty="0" err="1"/>
              <a:t>static</a:t>
            </a:r>
            <a:r>
              <a:rPr lang="fr-FR" b="1" dirty="0"/>
              <a:t> double[] g(double y[], double t) {</a:t>
            </a:r>
          </a:p>
          <a:p>
            <a:r>
              <a:rPr lang="en-US" b="1" dirty="0" err="1"/>
              <a:t>int</a:t>
            </a:r>
            <a:r>
              <a:rPr lang="en-US" b="1" dirty="0"/>
              <a:t> k = </a:t>
            </a:r>
            <a:r>
              <a:rPr lang="en-US" b="1" dirty="0" err="1"/>
              <a:t>y.length</a:t>
            </a:r>
            <a:r>
              <a:rPr lang="en-US" b="1" dirty="0"/>
              <a:t>;</a:t>
            </a:r>
          </a:p>
          <a:p>
            <a:r>
              <a:rPr lang="en-US" b="1" dirty="0"/>
              <a:t>double v[] = new double[k];</a:t>
            </a:r>
          </a:p>
          <a:p>
            <a:r>
              <a:rPr lang="en-US" b="1" dirty="0"/>
              <a:t>v[0] = y[1];</a:t>
            </a:r>
          </a:p>
          <a:p>
            <a:r>
              <a:rPr lang="fi-FI" b="1" dirty="0"/>
              <a:t>v[1] = -Math.PI*Math.PI*(y[0]+1)/4;</a:t>
            </a:r>
          </a:p>
          <a:p>
            <a:r>
              <a:rPr lang="en-US" b="1" dirty="0"/>
              <a:t>return v;</a:t>
            </a:r>
          </a:p>
          <a:p>
            <a:r>
              <a:rPr lang="en-US" b="1" dirty="0"/>
              <a:t>}</a:t>
            </a:r>
          </a:p>
          <a:p>
            <a:r>
              <a:rPr lang="en-US" b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21388</TotalTime>
  <Words>2297</Words>
  <Application>Microsoft Office PowerPoint</Application>
  <PresentationFormat>On-screen Show (4:3)</PresentationFormat>
  <Paragraphs>195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宋体</vt:lpstr>
      <vt:lpstr>Arial</vt:lpstr>
      <vt:lpstr>Calibri</vt:lpstr>
      <vt:lpstr>Office 主题​​</vt:lpstr>
      <vt:lpstr>Computational Physics (Lecture 14) </vt:lpstr>
      <vt:lpstr>The shooting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equations</vt:lpstr>
      <vt:lpstr>PowerPoint Presentation</vt:lpstr>
      <vt:lpstr>PowerPoint Presentation</vt:lpstr>
      <vt:lpstr>PowerPoint Presentation</vt:lpstr>
      <vt:lpstr>Partial differential equations</vt:lpstr>
      <vt:lpstr>PowerPoint Presentation</vt:lpstr>
      <vt:lpstr>PowerPoint Presentation</vt:lpstr>
      <vt:lpstr>PowerPoint Presentation</vt:lpstr>
      <vt:lpstr>PowerPoint Presentation</vt:lpstr>
      <vt:lpstr>Separation of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352</cp:revision>
  <dcterms:created xsi:type="dcterms:W3CDTF">2014-01-05T10:31:17Z</dcterms:created>
  <dcterms:modified xsi:type="dcterms:W3CDTF">2020-10-27T08:07:11Z</dcterms:modified>
</cp:coreProperties>
</file>